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sldIdLst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DB101-3417-4CC8-A213-00D30D69F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1CCF-B910-4849-8BB1-BBF593BE4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8D40D1B-7E64-4FEC-B5F5-DC23B3BA7E0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3134F92-58A1-498E-98C2-0CAD01227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84081-3914-440D-957E-80FF5DC0AFD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B52C5-FC76-464D-9C1D-BCBF6E906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A8119-AD8B-44C2-8738-1D2BECCF958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D752D-119F-42CA-9FE2-A44C30E85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2401-A7AC-4910-B4BC-A175B59E633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55C00-80FD-405E-876A-B10B412F3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E5636-E3E4-4A96-A856-F0B5E9EEF2F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3224-5ECF-46E6-91FA-8D1CD38EC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E6EFE-055A-411D-8D6D-DF9C0497B67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CACF-5A73-44C5-96E5-E6CFAC1A7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F6125-4F15-45C5-8859-E3C2BDE7648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6D33C-151A-495E-9C28-4FA8973E4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07637-ACAB-43B7-ACCC-7EBBBA3D126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368A7-917C-46AF-AE20-0E1907E2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96453-599D-4A86-9B73-A7F5BD5CF6B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9259D-6F5D-4CF5-B978-5BAECC468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DD86-EFF8-49C8-86D5-763CE9EBA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69FCE-E55C-4EC2-84D7-7D051D53290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F97E2-64BE-492D-A0C6-472E4346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797B8-D423-4661-90AE-1723516D18E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E5142-B37B-486B-8E99-EE9902EA9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BF401-F58E-4821-8DDC-BE7E71A3D46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7B837-126D-47B9-AA66-9439EC930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F8E70-6D03-4680-A611-13CCFAF71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DCD5-CCD4-49A9-B3A4-56A3C8AC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1BCB6-51B8-4051-A2A9-43CC677B2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EE3FA-F06E-4E48-BD03-638E706B4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3664-F7EA-43E8-B1FE-E24D4BAE3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0D734-26A1-4ED5-9E3C-39ED8725A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289BD-2318-481C-9B4B-0E4BDFDFE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26A6E59-D985-40D5-82C3-33B613E30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Green Ring Broke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96250" y="62547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Red Ri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05800" y="45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Yellow Ring Broken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83500" y="622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Black Ri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896225" y="45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Blue Ri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486650" y="45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8BF43326-092E-4F6E-88BB-041076F0DAF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A499226-D400-4C7D-834F-3563931F4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1.xml"/><Relationship Id="rId1" Type="http://schemas.openxmlformats.org/officeDocument/2006/relationships/audio" Target="file:///G:\Mua%20xuan%20tren%20thanh%20pho%20Ho%20Chi%20Minh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audio" Target="../media/audio10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7" Type="http://schemas.openxmlformats.org/officeDocument/2006/relationships/image" Target="../media/image26.pn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4" Type="http://schemas.openxmlformats.org/officeDocument/2006/relationships/audio" Target="../media/audio5.wav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11.wav"/><Relationship Id="rId4" Type="http://schemas.openxmlformats.org/officeDocument/2006/relationships/audio" Target="../media/audio10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jpeg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gif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9.jpeg"/><Relationship Id="rId4" Type="http://schemas.openxmlformats.org/officeDocument/2006/relationships/audio" Target="../media/audio10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jpeg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 descr="Trong Dong"/>
          <p:cNvSpPr>
            <a:spLocks noChangeArrowheads="1"/>
          </p:cNvSpPr>
          <p:nvPr/>
        </p:nvSpPr>
        <p:spPr bwMode="auto">
          <a:xfrm>
            <a:off x="762000" y="0"/>
            <a:ext cx="7562850" cy="6858000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accent2"/>
            </a:solidFill>
            <a:round/>
            <a:headEnd/>
            <a:tailEnd/>
          </a:ln>
          <a:effectLst>
            <a:outerShdw dist="137372" dir="7421404" algn="ctr" rotWithShape="0">
              <a:srgbClr val="00FF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914400" y="3581400"/>
            <a:ext cx="73914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00FFFF"/>
              </a:extrusionClr>
            </a:sp3d>
          </a:bodyPr>
          <a:lstStyle/>
          <a:p>
            <a:pPr algn="ctr"/>
            <a:r>
              <a:rPr lang="en-US" sz="9600" b="1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TOÁN 4</a:t>
            </a:r>
          </a:p>
        </p:txBody>
      </p:sp>
      <p:pic>
        <p:nvPicPr>
          <p:cNvPr id="20484" name="Mua xuan tren thanh pho Ho Chi 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33400" y="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4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9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mph" presetSubtype="0" repeatCount="indefinite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INTR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0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233434" fill="hold"/>
                                        <p:tgtEl>
                                          <p:spTgt spid="204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4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4"/>
                </p:tgtEl>
              </p:cMediaNode>
            </p:audio>
          </p:childTnLst>
        </p:cTn>
      </p:par>
    </p:tnLst>
    <p:bldLst>
      <p:bldP spid="20482" grpId="0" animBg="1"/>
      <p:bldP spid="20483" grpId="0" animBg="1"/>
      <p:bldP spid="20483" grpId="1" animBg="1"/>
      <p:bldP spid="20483" grpId="2" animBg="1"/>
      <p:bldP spid="20483" grpId="3" animBg="1"/>
      <p:bldP spid="20483" grpId="4" animBg="1"/>
      <p:bldP spid="20483" grpId="5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abg0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AutoShape 3"/>
          <p:cNvSpPr>
            <a:spLocks/>
          </p:cNvSpPr>
          <p:nvPr/>
        </p:nvSpPr>
        <p:spPr bwMode="auto">
          <a:xfrm>
            <a:off x="8321675" y="2085975"/>
            <a:ext cx="136525" cy="838200"/>
          </a:xfrm>
          <a:prstGeom prst="rightBrace">
            <a:avLst>
              <a:gd name="adj1" fmla="val 511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676400" y="4572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u="sng">
                <a:solidFill>
                  <a:srgbClr val="000000"/>
                </a:solidFill>
              </a:rPr>
              <a:t>Ta có s</a:t>
            </a:r>
            <a:r>
              <a:rPr lang="vi-VN" sz="2400" u="sng">
                <a:solidFill>
                  <a:srgbClr val="000000"/>
                </a:solidFill>
              </a:rPr>
              <a:t>ơ</a:t>
            </a:r>
            <a:r>
              <a:rPr lang="en-US" sz="2400" u="sng">
                <a:solidFill>
                  <a:srgbClr val="000000"/>
                </a:solidFill>
              </a:rPr>
              <a:t> </a:t>
            </a:r>
            <a:r>
              <a:rPr lang="vi-VN" sz="2400" u="sng">
                <a:solidFill>
                  <a:srgbClr val="000000"/>
                </a:solidFill>
              </a:rPr>
              <a:t>đ</a:t>
            </a:r>
            <a:r>
              <a:rPr lang="en-US" sz="2400" u="sng">
                <a:solidFill>
                  <a:srgbClr val="000000"/>
                </a:solidFill>
              </a:rPr>
              <a:t>ồ: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1219200"/>
            <a:ext cx="4821238" cy="2057400"/>
            <a:chOff x="1056" y="768"/>
            <a:chExt cx="3037" cy="1296"/>
          </a:xfrm>
        </p:grpSpPr>
        <p:sp>
          <p:nvSpPr>
            <p:cNvPr id="14347" name="Rectangle 6"/>
            <p:cNvSpPr>
              <a:spLocks noChangeArrowheads="1"/>
            </p:cNvSpPr>
            <p:nvPr/>
          </p:nvSpPr>
          <p:spPr bwMode="auto">
            <a:xfrm>
              <a:off x="1056" y="956"/>
              <a:ext cx="76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/>
                <a:t>*</a:t>
              </a:r>
              <a:r>
                <a:rPr lang="en-US" sz="2000" u="sng">
                  <a:solidFill>
                    <a:srgbClr val="000000"/>
                  </a:solidFill>
                </a:rPr>
                <a:t>Số bé</a:t>
              </a:r>
              <a:r>
                <a:rPr lang="en-US" sz="2000">
                  <a:solidFill>
                    <a:srgbClr val="000000"/>
                  </a:solidFill>
                </a:rPr>
                <a:t>:</a:t>
              </a:r>
            </a:p>
          </p:txBody>
        </p:sp>
        <p:sp>
          <p:nvSpPr>
            <p:cNvPr id="14348" name="Rectangle 7"/>
            <p:cNvSpPr>
              <a:spLocks noChangeArrowheads="1"/>
            </p:cNvSpPr>
            <p:nvPr/>
          </p:nvSpPr>
          <p:spPr bwMode="auto">
            <a:xfrm>
              <a:off x="1066" y="1344"/>
              <a:ext cx="75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/>
                <a:t>*</a:t>
              </a:r>
              <a:r>
                <a:rPr lang="en-US" sz="2000" u="sng">
                  <a:solidFill>
                    <a:srgbClr val="000000"/>
                  </a:solidFill>
                </a:rPr>
                <a:t>Số lớn</a:t>
              </a:r>
              <a:r>
                <a:rPr lang="en-US" sz="2000">
                  <a:solidFill>
                    <a:srgbClr val="000000"/>
                  </a:solidFill>
                </a:rPr>
                <a:t>:</a:t>
              </a:r>
            </a:p>
          </p:txBody>
        </p:sp>
        <p:sp>
          <p:nvSpPr>
            <p:cNvPr id="14349" name="Line 8"/>
            <p:cNvSpPr>
              <a:spLocks noChangeShapeType="1"/>
            </p:cNvSpPr>
            <p:nvPr/>
          </p:nvSpPr>
          <p:spPr bwMode="auto">
            <a:xfrm>
              <a:off x="2199" y="1178"/>
              <a:ext cx="62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9"/>
            <p:cNvSpPr>
              <a:spLocks noChangeShapeType="1"/>
            </p:cNvSpPr>
            <p:nvPr/>
          </p:nvSpPr>
          <p:spPr bwMode="auto">
            <a:xfrm>
              <a:off x="2199" y="110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0"/>
            <p:cNvSpPr>
              <a:spLocks noChangeShapeType="1"/>
            </p:cNvSpPr>
            <p:nvPr/>
          </p:nvSpPr>
          <p:spPr bwMode="auto">
            <a:xfrm>
              <a:off x="2823" y="110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2" name="Group 11"/>
            <p:cNvGrpSpPr>
              <a:grpSpLocks/>
            </p:cNvGrpSpPr>
            <p:nvPr/>
          </p:nvGrpSpPr>
          <p:grpSpPr bwMode="auto">
            <a:xfrm>
              <a:off x="2195" y="1462"/>
              <a:ext cx="1898" cy="144"/>
              <a:chOff x="1619" y="2187"/>
              <a:chExt cx="1898" cy="144"/>
            </a:xfrm>
          </p:grpSpPr>
          <p:sp>
            <p:nvSpPr>
              <p:cNvPr id="14363" name="Line 12"/>
              <p:cNvSpPr>
                <a:spLocks noChangeShapeType="1"/>
              </p:cNvSpPr>
              <p:nvPr/>
            </p:nvSpPr>
            <p:spPr bwMode="auto">
              <a:xfrm>
                <a:off x="1623" y="2270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Line 13"/>
              <p:cNvSpPr>
                <a:spLocks noChangeShapeType="1"/>
              </p:cNvSpPr>
              <p:nvPr/>
            </p:nvSpPr>
            <p:spPr bwMode="auto">
              <a:xfrm>
                <a:off x="2256" y="2270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5" name="Line 14"/>
              <p:cNvSpPr>
                <a:spLocks noChangeShapeType="1"/>
              </p:cNvSpPr>
              <p:nvPr/>
            </p:nvSpPr>
            <p:spPr bwMode="auto">
              <a:xfrm>
                <a:off x="2893" y="2270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6" name="Line 15"/>
              <p:cNvSpPr>
                <a:spLocks noChangeShapeType="1"/>
              </p:cNvSpPr>
              <p:nvPr/>
            </p:nvSpPr>
            <p:spPr bwMode="auto">
              <a:xfrm>
                <a:off x="1619" y="218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7" name="Line 16"/>
              <p:cNvSpPr>
                <a:spLocks noChangeShapeType="1"/>
              </p:cNvSpPr>
              <p:nvPr/>
            </p:nvSpPr>
            <p:spPr bwMode="auto">
              <a:xfrm>
                <a:off x="2243" y="218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Line 17"/>
              <p:cNvSpPr>
                <a:spLocks noChangeShapeType="1"/>
              </p:cNvSpPr>
              <p:nvPr/>
            </p:nvSpPr>
            <p:spPr bwMode="auto">
              <a:xfrm>
                <a:off x="2880" y="218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9" name="Line 18"/>
              <p:cNvSpPr>
                <a:spLocks noChangeShapeType="1"/>
              </p:cNvSpPr>
              <p:nvPr/>
            </p:nvSpPr>
            <p:spPr bwMode="auto">
              <a:xfrm>
                <a:off x="3517" y="218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3" name="Line 19"/>
            <p:cNvSpPr>
              <a:spLocks noChangeShapeType="1"/>
            </p:cNvSpPr>
            <p:nvPr/>
          </p:nvSpPr>
          <p:spPr bwMode="auto">
            <a:xfrm>
              <a:off x="2016" y="1467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20"/>
            <p:cNvSpPr>
              <a:spLocks noChangeShapeType="1"/>
            </p:cNvSpPr>
            <p:nvPr/>
          </p:nvSpPr>
          <p:spPr bwMode="auto">
            <a:xfrm>
              <a:off x="3897" y="1467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240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</a:rPr>
                <a:t>?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4356" name="Rectangle 22"/>
            <p:cNvSpPr>
              <a:spLocks noChangeArrowheads="1"/>
            </p:cNvSpPr>
            <p:nvPr/>
          </p:nvSpPr>
          <p:spPr bwMode="auto">
            <a:xfrm>
              <a:off x="3312" y="110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400">
                  <a:solidFill>
                    <a:srgbClr val="FF0000"/>
                  </a:solidFill>
                </a:rPr>
                <a:t>16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4357" name="Line 23"/>
            <p:cNvSpPr>
              <a:spLocks noChangeShapeType="1"/>
            </p:cNvSpPr>
            <p:nvPr/>
          </p:nvSpPr>
          <p:spPr bwMode="auto">
            <a:xfrm>
              <a:off x="2196" y="1235"/>
              <a:ext cx="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4"/>
            <p:cNvSpPr>
              <a:spLocks noChangeShapeType="1"/>
            </p:cNvSpPr>
            <p:nvPr/>
          </p:nvSpPr>
          <p:spPr bwMode="auto">
            <a:xfrm>
              <a:off x="2819" y="1257"/>
              <a:ext cx="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25"/>
            <p:cNvSpPr>
              <a:spLocks/>
            </p:cNvSpPr>
            <p:nvPr/>
          </p:nvSpPr>
          <p:spPr bwMode="auto">
            <a:xfrm>
              <a:off x="2195" y="1008"/>
              <a:ext cx="621" cy="74"/>
            </a:xfrm>
            <a:custGeom>
              <a:avLst/>
              <a:gdLst>
                <a:gd name="T0" fmla="*/ 0 w 1248"/>
                <a:gd name="T1" fmla="*/ 38 h 144"/>
                <a:gd name="T2" fmla="*/ 155 w 1248"/>
                <a:gd name="T3" fmla="*/ 0 h 144"/>
                <a:gd name="T4" fmla="*/ 309 w 1248"/>
                <a:gd name="T5" fmla="*/ 38 h 144"/>
                <a:gd name="T6" fmla="*/ 0 60000 65536"/>
                <a:gd name="T7" fmla="*/ 0 60000 65536"/>
                <a:gd name="T8" fmla="*/ 0 60000 65536"/>
                <a:gd name="T9" fmla="*/ 0 w 1248"/>
                <a:gd name="T10" fmla="*/ 0 h 144"/>
                <a:gd name="T11" fmla="*/ 1248 w 12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144">
                  <a:moveTo>
                    <a:pt x="0" y="144"/>
                  </a:moveTo>
                  <a:cubicBezTo>
                    <a:pt x="208" y="72"/>
                    <a:pt x="416" y="0"/>
                    <a:pt x="624" y="0"/>
                  </a:cubicBezTo>
                  <a:cubicBezTo>
                    <a:pt x="832" y="0"/>
                    <a:pt x="1040" y="72"/>
                    <a:pt x="1248" y="14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Rectangle 26"/>
            <p:cNvSpPr>
              <a:spLocks noChangeArrowheads="1"/>
            </p:cNvSpPr>
            <p:nvPr/>
          </p:nvSpPr>
          <p:spPr bwMode="auto">
            <a:xfrm>
              <a:off x="3089" y="177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</a:rPr>
                <a:t>?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4361" name="Freeform 27"/>
            <p:cNvSpPr>
              <a:spLocks/>
            </p:cNvSpPr>
            <p:nvPr/>
          </p:nvSpPr>
          <p:spPr bwMode="auto">
            <a:xfrm>
              <a:off x="2195" y="1628"/>
              <a:ext cx="1872" cy="96"/>
            </a:xfrm>
            <a:custGeom>
              <a:avLst/>
              <a:gdLst>
                <a:gd name="T0" fmla="*/ 0 w 1872"/>
                <a:gd name="T1" fmla="*/ 0 h 96"/>
                <a:gd name="T2" fmla="*/ 960 w 1872"/>
                <a:gd name="T3" fmla="*/ 96 h 96"/>
                <a:gd name="T4" fmla="*/ 1872 w 1872"/>
                <a:gd name="T5" fmla="*/ 0 h 96"/>
                <a:gd name="T6" fmla="*/ 0 60000 65536"/>
                <a:gd name="T7" fmla="*/ 0 60000 65536"/>
                <a:gd name="T8" fmla="*/ 0 60000 65536"/>
                <a:gd name="T9" fmla="*/ 0 w 1872"/>
                <a:gd name="T10" fmla="*/ 0 h 96"/>
                <a:gd name="T11" fmla="*/ 1872 w 187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96">
                  <a:moveTo>
                    <a:pt x="0" y="0"/>
                  </a:moveTo>
                  <a:cubicBezTo>
                    <a:pt x="324" y="48"/>
                    <a:pt x="648" y="96"/>
                    <a:pt x="960" y="96"/>
                  </a:cubicBezTo>
                  <a:cubicBezTo>
                    <a:pt x="1272" y="96"/>
                    <a:pt x="1572" y="48"/>
                    <a:pt x="187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AutoShape 28"/>
            <p:cNvSpPr>
              <a:spLocks/>
            </p:cNvSpPr>
            <p:nvPr/>
          </p:nvSpPr>
          <p:spPr bwMode="auto">
            <a:xfrm rot="-5400000">
              <a:off x="3384" y="814"/>
              <a:ext cx="144" cy="1229"/>
            </a:xfrm>
            <a:prstGeom prst="rightBrace">
              <a:avLst>
                <a:gd name="adj1" fmla="val 711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3124200" y="3657600"/>
            <a:ext cx="411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0000FF"/>
                </a:solidFill>
              </a:rPr>
              <a:t>Số bé là …………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3124200" y="4572000"/>
            <a:ext cx="411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0000FF"/>
                </a:solidFill>
              </a:rPr>
              <a:t>Số lớn là …………</a:t>
            </a: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2286000" y="3429000"/>
            <a:ext cx="4191000" cy="2057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4621213" y="35258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8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4689475" y="445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24</a:t>
            </a:r>
            <a:endParaRPr lang="en-US" sz="32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49" grpId="0"/>
      <p:bldP spid="30750" grpId="0"/>
      <p:bldP spid="30751" grpId="0" animBg="1"/>
      <p:bldP spid="30752" grpId="0"/>
      <p:bldP spid="307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8600" y="2743200"/>
            <a:ext cx="8763000" cy="83820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Số bé nhất có ba chữ số là </a:t>
            </a:r>
            <a:r>
              <a:rPr lang="en-US" sz="2000">
                <a:solidFill>
                  <a:srgbClr val="FF0000"/>
                </a:solidFill>
              </a:rPr>
              <a:t>100</a:t>
            </a:r>
            <a:r>
              <a:rPr lang="en-US" sz="2000" b="1"/>
              <a:t>. Do </a:t>
            </a:r>
            <a:r>
              <a:rPr lang="vi-VN" sz="2000" b="1"/>
              <a:t>đ</a:t>
            </a:r>
            <a:r>
              <a:rPr lang="en-US" sz="2000" b="1"/>
              <a:t>ó hiệu hai số là </a:t>
            </a:r>
            <a:r>
              <a:rPr lang="en-US" sz="2000">
                <a:solidFill>
                  <a:srgbClr val="FF0000"/>
                </a:solidFill>
              </a:rPr>
              <a:t>100</a:t>
            </a:r>
            <a:r>
              <a:rPr lang="en-US" sz="2000" b="1"/>
              <a:t>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1000" y="36576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FF"/>
                </a:solidFill>
              </a:rPr>
              <a:t>Ta có s</a:t>
            </a:r>
            <a:r>
              <a:rPr lang="vi-VN" sz="2000" b="1" u="sng">
                <a:solidFill>
                  <a:srgbClr val="FF00FF"/>
                </a:solidFill>
              </a:rPr>
              <a:t>ơ</a:t>
            </a:r>
            <a:r>
              <a:rPr lang="en-US" sz="2000" b="1" u="sng">
                <a:solidFill>
                  <a:srgbClr val="FF00FF"/>
                </a:solidFill>
              </a:rPr>
              <a:t> </a:t>
            </a:r>
            <a:r>
              <a:rPr lang="vi-VN" sz="2000" b="1" u="sng">
                <a:solidFill>
                  <a:srgbClr val="FF00FF"/>
                </a:solidFill>
              </a:rPr>
              <a:t>đ</a:t>
            </a:r>
            <a:r>
              <a:rPr lang="en-US" sz="2000" b="1" u="sng">
                <a:solidFill>
                  <a:srgbClr val="FF00FF"/>
                </a:solidFill>
              </a:rPr>
              <a:t>ồ</a:t>
            </a:r>
            <a:r>
              <a:rPr lang="en-US" sz="2000" b="1" u="sng"/>
              <a:t>:</a:t>
            </a:r>
            <a:endParaRPr lang="en-US" sz="2000" b="1" u="sng">
              <a:solidFill>
                <a:srgbClr val="000000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447800" y="14288"/>
            <a:ext cx="6148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*</a:t>
            </a:r>
            <a:r>
              <a:rPr lang="en-US" sz="2400">
                <a:solidFill>
                  <a:srgbClr val="0000FF"/>
                </a:solidFill>
              </a:rPr>
              <a:t>Làm bài </a:t>
            </a:r>
            <a:r>
              <a:rPr lang="en-US" sz="3600">
                <a:solidFill>
                  <a:schemeClr val="folHlink"/>
                </a:solidFill>
                <a:sym typeface="Wingdings 2" pitchFamily="18" charset="2"/>
              </a:rPr>
              <a:t></a:t>
            </a:r>
            <a:r>
              <a:rPr lang="en-US" sz="2400">
                <a:solidFill>
                  <a:srgbClr val="0000FF"/>
                </a:solidFill>
                <a:sym typeface="Wingdings 2" pitchFamily="18" charset="2"/>
              </a:rPr>
              <a:t> </a:t>
            </a:r>
            <a:r>
              <a:rPr lang="en-US" sz="2400">
                <a:solidFill>
                  <a:srgbClr val="0000FF"/>
                </a:solidFill>
              </a:rPr>
              <a:t>SGK trang </a:t>
            </a:r>
            <a:r>
              <a:rPr lang="en-US" sz="2400">
                <a:solidFill>
                  <a:srgbClr val="000000"/>
                </a:solidFill>
              </a:rPr>
              <a:t>151</a:t>
            </a:r>
            <a:r>
              <a:rPr lang="en-US" sz="2000">
                <a:solidFill>
                  <a:srgbClr val="0000FF"/>
                </a:solidFill>
              </a:rPr>
              <a:t>.</a:t>
            </a:r>
            <a:r>
              <a:rPr lang="en-US" sz="2000">
                <a:solidFill>
                  <a:schemeClr val="tx2"/>
                </a:solidFill>
              </a:rPr>
              <a:t>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 b="1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886200" y="2209800"/>
            <a:ext cx="129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u="sng">
                <a:solidFill>
                  <a:schemeClr val="folHlink"/>
                </a:solidFill>
              </a:rPr>
              <a:t>Gợi ý: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838200"/>
            <a:ext cx="9144000" cy="457200"/>
            <a:chOff x="624" y="576"/>
            <a:chExt cx="4944" cy="720"/>
          </a:xfrm>
        </p:grpSpPr>
        <p:sp>
          <p:nvSpPr>
            <p:cNvPr id="5167" name="Rectangle 7"/>
            <p:cNvSpPr>
              <a:spLocks noChangeArrowheads="1"/>
            </p:cNvSpPr>
            <p:nvPr/>
          </p:nvSpPr>
          <p:spPr bwMode="auto">
            <a:xfrm>
              <a:off x="624" y="576"/>
              <a:ext cx="4944" cy="67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>
                  <a:solidFill>
                    <a:srgbClr val="000000"/>
                  </a:solidFill>
                </a:rPr>
                <a:t>Hiệu của hai số bằng </a:t>
              </a:r>
              <a:r>
                <a:rPr lang="en-US" sz="2000" b="1">
                  <a:solidFill>
                    <a:srgbClr val="FF00FF"/>
                  </a:solidFill>
                </a:rPr>
                <a:t>số bé nhất có ba chữ số</a:t>
              </a:r>
              <a:r>
                <a:rPr lang="en-US" sz="2000" b="1">
                  <a:solidFill>
                    <a:srgbClr val="000000"/>
                  </a:solidFill>
                </a:rPr>
                <a:t> . Tỉ số của hai số </a:t>
              </a:r>
              <a:r>
                <a:rPr lang="vi-VN" sz="2000" b="1">
                  <a:solidFill>
                    <a:srgbClr val="000000"/>
                  </a:solidFill>
                </a:rPr>
                <a:t>đ</a:t>
              </a:r>
              <a:r>
                <a:rPr lang="en-US" sz="2000" b="1">
                  <a:solidFill>
                    <a:srgbClr val="000000"/>
                  </a:solidFill>
                </a:rPr>
                <a:t>ó là 9/4  . Tìm hai số </a:t>
              </a:r>
              <a:r>
                <a:rPr lang="vi-VN" sz="2000" b="1">
                  <a:solidFill>
                    <a:srgbClr val="000000"/>
                  </a:solidFill>
                </a:rPr>
                <a:t>đ</a:t>
              </a:r>
              <a:r>
                <a:rPr lang="en-US" sz="2000" b="1">
                  <a:solidFill>
                    <a:srgbClr val="000000"/>
                  </a:solidFill>
                </a:rPr>
                <a:t>ó.</a:t>
              </a:r>
            </a:p>
          </p:txBody>
        </p:sp>
        <p:graphicFrame>
          <p:nvGraphicFramePr>
            <p:cNvPr id="5122" name="Object 8"/>
            <p:cNvGraphicFramePr>
              <a:graphicFrameLocks noChangeAspect="1"/>
            </p:cNvGraphicFramePr>
            <p:nvPr/>
          </p:nvGraphicFramePr>
          <p:xfrm>
            <a:off x="2256" y="816"/>
            <a:ext cx="198" cy="480"/>
          </p:xfrm>
          <a:graphic>
            <a:graphicData uri="http://schemas.openxmlformats.org/presentationml/2006/ole">
              <p:oleObj spid="_x0000_s5122" name="Equation" r:id="rId5" imgW="152334" imgH="393529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62000" y="3886200"/>
            <a:ext cx="7910513" cy="2438400"/>
            <a:chOff x="480" y="2448"/>
            <a:chExt cx="4983" cy="1536"/>
          </a:xfrm>
        </p:grpSpPr>
        <p:sp>
          <p:nvSpPr>
            <p:cNvPr id="5129" name="Rectangle 10"/>
            <p:cNvSpPr>
              <a:spLocks noChangeArrowheads="1"/>
            </p:cNvSpPr>
            <p:nvPr/>
          </p:nvSpPr>
          <p:spPr bwMode="auto">
            <a:xfrm>
              <a:off x="480" y="2752"/>
              <a:ext cx="9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/>
                <a:t>*</a:t>
              </a:r>
              <a:r>
                <a:rPr lang="en-US" sz="2000" b="1" u="sng">
                  <a:solidFill>
                    <a:srgbClr val="000000"/>
                  </a:solidFill>
                </a:rPr>
                <a:t>Số bé</a:t>
              </a:r>
              <a:r>
                <a:rPr lang="en-US" sz="2000" b="1">
                  <a:solidFill>
                    <a:srgbClr val="000000"/>
                  </a:solidFill>
                </a:rPr>
                <a:t> :</a:t>
              </a:r>
            </a:p>
          </p:txBody>
        </p:sp>
        <p:sp>
          <p:nvSpPr>
            <p:cNvPr id="5130" name="Rectangle 11"/>
            <p:cNvSpPr>
              <a:spLocks noChangeArrowheads="1"/>
            </p:cNvSpPr>
            <p:nvPr/>
          </p:nvSpPr>
          <p:spPr bwMode="auto">
            <a:xfrm>
              <a:off x="480" y="3232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/>
                <a:t>*</a:t>
              </a:r>
              <a:r>
                <a:rPr lang="en-US" sz="2000" b="1" u="sng">
                  <a:solidFill>
                    <a:srgbClr val="000000"/>
                  </a:solidFill>
                </a:rPr>
                <a:t>Số lớn</a:t>
              </a:r>
              <a:r>
                <a:rPr lang="en-US" sz="2000" b="1">
                  <a:solidFill>
                    <a:srgbClr val="000000"/>
                  </a:solidFill>
                </a:rPr>
                <a:t> :</a:t>
              </a:r>
            </a:p>
          </p:txBody>
        </p:sp>
        <p:sp>
          <p:nvSpPr>
            <p:cNvPr id="5131" name="Line 12"/>
            <p:cNvSpPr>
              <a:spLocks noChangeShapeType="1"/>
            </p:cNvSpPr>
            <p:nvPr/>
          </p:nvSpPr>
          <p:spPr bwMode="auto">
            <a:xfrm>
              <a:off x="1632" y="2992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Line 13"/>
            <p:cNvSpPr>
              <a:spLocks noChangeShapeType="1"/>
            </p:cNvSpPr>
            <p:nvPr/>
          </p:nvSpPr>
          <p:spPr bwMode="auto">
            <a:xfrm>
              <a:off x="1632" y="291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4"/>
            <p:cNvSpPr>
              <a:spLocks noChangeShapeType="1"/>
            </p:cNvSpPr>
            <p:nvPr/>
          </p:nvSpPr>
          <p:spPr bwMode="auto">
            <a:xfrm>
              <a:off x="3347" y="292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15"/>
            <p:cNvSpPr>
              <a:spLocks noChangeShapeType="1"/>
            </p:cNvSpPr>
            <p:nvPr/>
          </p:nvSpPr>
          <p:spPr bwMode="auto">
            <a:xfrm>
              <a:off x="1632" y="3127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6"/>
            <p:cNvSpPr>
              <a:spLocks noChangeShapeType="1"/>
            </p:cNvSpPr>
            <p:nvPr/>
          </p:nvSpPr>
          <p:spPr bwMode="auto">
            <a:xfrm>
              <a:off x="3347" y="3127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7"/>
            <p:cNvSpPr>
              <a:spLocks/>
            </p:cNvSpPr>
            <p:nvPr/>
          </p:nvSpPr>
          <p:spPr bwMode="auto">
            <a:xfrm>
              <a:off x="1645" y="2784"/>
              <a:ext cx="1651" cy="144"/>
            </a:xfrm>
            <a:custGeom>
              <a:avLst/>
              <a:gdLst>
                <a:gd name="T0" fmla="*/ 0 w 1872"/>
                <a:gd name="T1" fmla="*/ 108 h 192"/>
                <a:gd name="T2" fmla="*/ 784 w 1872"/>
                <a:gd name="T3" fmla="*/ 0 h 192"/>
                <a:gd name="T4" fmla="*/ 1456 w 1872"/>
                <a:gd name="T5" fmla="*/ 108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8"/>
            <p:cNvSpPr>
              <a:spLocks/>
            </p:cNvSpPr>
            <p:nvPr/>
          </p:nvSpPr>
          <p:spPr bwMode="auto">
            <a:xfrm>
              <a:off x="1632" y="3504"/>
              <a:ext cx="3821" cy="165"/>
            </a:xfrm>
            <a:custGeom>
              <a:avLst/>
              <a:gdLst>
                <a:gd name="T0" fmla="*/ 0 w 3168"/>
                <a:gd name="T1" fmla="*/ 0 h 192"/>
                <a:gd name="T2" fmla="*/ 2305 w 3168"/>
                <a:gd name="T3" fmla="*/ 142 h 192"/>
                <a:gd name="T4" fmla="*/ 4609 w 3168"/>
                <a:gd name="T5" fmla="*/ 0 h 192"/>
                <a:gd name="T6" fmla="*/ 0 60000 65536"/>
                <a:gd name="T7" fmla="*/ 0 60000 65536"/>
                <a:gd name="T8" fmla="*/ 0 60000 65536"/>
                <a:gd name="T9" fmla="*/ 0 w 3168"/>
                <a:gd name="T10" fmla="*/ 0 h 192"/>
                <a:gd name="T11" fmla="*/ 3168 w 316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68" h="192">
                  <a:moveTo>
                    <a:pt x="0" y="0"/>
                  </a:moveTo>
                  <a:cubicBezTo>
                    <a:pt x="528" y="96"/>
                    <a:pt x="1056" y="192"/>
                    <a:pt x="1584" y="192"/>
                  </a:cubicBezTo>
                  <a:cubicBezTo>
                    <a:pt x="2112" y="192"/>
                    <a:pt x="2640" y="96"/>
                    <a:pt x="316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AutoShape 19"/>
            <p:cNvSpPr>
              <a:spLocks/>
            </p:cNvSpPr>
            <p:nvPr/>
          </p:nvSpPr>
          <p:spPr bwMode="auto">
            <a:xfrm rot="-5400000">
              <a:off x="4318" y="2286"/>
              <a:ext cx="151" cy="2087"/>
            </a:xfrm>
            <a:prstGeom prst="rightBrace">
              <a:avLst>
                <a:gd name="adj1" fmla="val 1151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0"/>
            <p:cNvSpPr>
              <a:spLocks noChangeArrowheads="1"/>
            </p:cNvSpPr>
            <p:nvPr/>
          </p:nvSpPr>
          <p:spPr bwMode="auto">
            <a:xfrm>
              <a:off x="3456" y="3600"/>
              <a:ext cx="24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5140" name="Rectangle 21"/>
            <p:cNvSpPr>
              <a:spLocks noChangeArrowheads="1"/>
            </p:cNvSpPr>
            <p:nvPr/>
          </p:nvSpPr>
          <p:spPr bwMode="auto">
            <a:xfrm>
              <a:off x="2352" y="2448"/>
              <a:ext cx="24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5141" name="Rectangle 22"/>
            <p:cNvSpPr>
              <a:spLocks noChangeArrowheads="1"/>
            </p:cNvSpPr>
            <p:nvPr/>
          </p:nvSpPr>
          <p:spPr bwMode="auto">
            <a:xfrm>
              <a:off x="4163" y="2941"/>
              <a:ext cx="57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chemeClr val="folHlink"/>
                  </a:solidFill>
                </a:rPr>
                <a:t>100</a:t>
              </a:r>
            </a:p>
          </p:txBody>
        </p:sp>
        <p:sp>
          <p:nvSpPr>
            <p:cNvPr id="5142" name="Line 23"/>
            <p:cNvSpPr>
              <a:spLocks noChangeShapeType="1"/>
            </p:cNvSpPr>
            <p:nvPr/>
          </p:nvSpPr>
          <p:spPr bwMode="auto">
            <a:xfrm>
              <a:off x="2060" y="2998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24"/>
            <p:cNvSpPr>
              <a:spLocks noChangeShapeType="1"/>
            </p:cNvSpPr>
            <p:nvPr/>
          </p:nvSpPr>
          <p:spPr bwMode="auto">
            <a:xfrm>
              <a:off x="2060" y="292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5"/>
            <p:cNvSpPr>
              <a:spLocks noChangeShapeType="1"/>
            </p:cNvSpPr>
            <p:nvPr/>
          </p:nvSpPr>
          <p:spPr bwMode="auto">
            <a:xfrm>
              <a:off x="2483" y="3002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26"/>
            <p:cNvSpPr>
              <a:spLocks noChangeShapeType="1"/>
            </p:cNvSpPr>
            <p:nvPr/>
          </p:nvSpPr>
          <p:spPr bwMode="auto">
            <a:xfrm>
              <a:off x="2483" y="292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7"/>
            <p:cNvSpPr>
              <a:spLocks noChangeShapeType="1"/>
            </p:cNvSpPr>
            <p:nvPr/>
          </p:nvSpPr>
          <p:spPr bwMode="auto">
            <a:xfrm>
              <a:off x="2911" y="3008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8"/>
            <p:cNvSpPr>
              <a:spLocks noChangeShapeType="1"/>
            </p:cNvSpPr>
            <p:nvPr/>
          </p:nvSpPr>
          <p:spPr bwMode="auto">
            <a:xfrm>
              <a:off x="2911" y="293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9"/>
            <p:cNvSpPr>
              <a:spLocks noChangeShapeType="1"/>
            </p:cNvSpPr>
            <p:nvPr/>
          </p:nvSpPr>
          <p:spPr bwMode="auto">
            <a:xfrm>
              <a:off x="1636" y="3441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30"/>
            <p:cNvSpPr>
              <a:spLocks noChangeShapeType="1"/>
            </p:cNvSpPr>
            <p:nvPr/>
          </p:nvSpPr>
          <p:spPr bwMode="auto">
            <a:xfrm>
              <a:off x="1636" y="3367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31"/>
            <p:cNvSpPr>
              <a:spLocks noChangeShapeType="1"/>
            </p:cNvSpPr>
            <p:nvPr/>
          </p:nvSpPr>
          <p:spPr bwMode="auto">
            <a:xfrm>
              <a:off x="2064" y="3447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32"/>
            <p:cNvSpPr>
              <a:spLocks noChangeShapeType="1"/>
            </p:cNvSpPr>
            <p:nvPr/>
          </p:nvSpPr>
          <p:spPr bwMode="auto">
            <a:xfrm>
              <a:off x="2064" y="3373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3"/>
            <p:cNvSpPr>
              <a:spLocks noChangeShapeType="1"/>
            </p:cNvSpPr>
            <p:nvPr/>
          </p:nvSpPr>
          <p:spPr bwMode="auto">
            <a:xfrm>
              <a:off x="2487" y="3451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34"/>
            <p:cNvSpPr>
              <a:spLocks noChangeShapeType="1"/>
            </p:cNvSpPr>
            <p:nvPr/>
          </p:nvSpPr>
          <p:spPr bwMode="auto">
            <a:xfrm>
              <a:off x="2487" y="3377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35"/>
            <p:cNvSpPr>
              <a:spLocks noChangeShapeType="1"/>
            </p:cNvSpPr>
            <p:nvPr/>
          </p:nvSpPr>
          <p:spPr bwMode="auto">
            <a:xfrm>
              <a:off x="2915" y="3457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36"/>
            <p:cNvSpPr>
              <a:spLocks noChangeShapeType="1"/>
            </p:cNvSpPr>
            <p:nvPr/>
          </p:nvSpPr>
          <p:spPr bwMode="auto">
            <a:xfrm>
              <a:off x="2915" y="3383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37"/>
            <p:cNvSpPr>
              <a:spLocks noChangeShapeType="1"/>
            </p:cNvSpPr>
            <p:nvPr/>
          </p:nvSpPr>
          <p:spPr bwMode="auto">
            <a:xfrm>
              <a:off x="3343" y="3456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8"/>
            <p:cNvSpPr>
              <a:spLocks noChangeShapeType="1"/>
            </p:cNvSpPr>
            <p:nvPr/>
          </p:nvSpPr>
          <p:spPr bwMode="auto">
            <a:xfrm>
              <a:off x="3343" y="338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9"/>
            <p:cNvSpPr>
              <a:spLocks noChangeShapeType="1"/>
            </p:cNvSpPr>
            <p:nvPr/>
          </p:nvSpPr>
          <p:spPr bwMode="auto">
            <a:xfrm>
              <a:off x="3771" y="3462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40"/>
            <p:cNvSpPr>
              <a:spLocks noChangeShapeType="1"/>
            </p:cNvSpPr>
            <p:nvPr/>
          </p:nvSpPr>
          <p:spPr bwMode="auto">
            <a:xfrm>
              <a:off x="3771" y="338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41"/>
            <p:cNvSpPr>
              <a:spLocks noChangeShapeType="1"/>
            </p:cNvSpPr>
            <p:nvPr/>
          </p:nvSpPr>
          <p:spPr bwMode="auto">
            <a:xfrm>
              <a:off x="4194" y="3466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42"/>
            <p:cNvSpPr>
              <a:spLocks noChangeShapeType="1"/>
            </p:cNvSpPr>
            <p:nvPr/>
          </p:nvSpPr>
          <p:spPr bwMode="auto">
            <a:xfrm>
              <a:off x="4194" y="339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43"/>
            <p:cNvSpPr>
              <a:spLocks noChangeShapeType="1"/>
            </p:cNvSpPr>
            <p:nvPr/>
          </p:nvSpPr>
          <p:spPr bwMode="auto">
            <a:xfrm>
              <a:off x="4622" y="3472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44"/>
            <p:cNvSpPr>
              <a:spLocks noChangeShapeType="1"/>
            </p:cNvSpPr>
            <p:nvPr/>
          </p:nvSpPr>
          <p:spPr bwMode="auto">
            <a:xfrm>
              <a:off x="4622" y="339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45"/>
            <p:cNvSpPr>
              <a:spLocks noChangeShapeType="1"/>
            </p:cNvSpPr>
            <p:nvPr/>
          </p:nvSpPr>
          <p:spPr bwMode="auto">
            <a:xfrm>
              <a:off x="5463" y="3389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46"/>
            <p:cNvSpPr>
              <a:spLocks noChangeShapeType="1"/>
            </p:cNvSpPr>
            <p:nvPr/>
          </p:nvSpPr>
          <p:spPr bwMode="auto">
            <a:xfrm>
              <a:off x="5027" y="3469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47"/>
            <p:cNvSpPr>
              <a:spLocks noChangeShapeType="1"/>
            </p:cNvSpPr>
            <p:nvPr/>
          </p:nvSpPr>
          <p:spPr bwMode="auto">
            <a:xfrm>
              <a:off x="5027" y="339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/>
      <p:bldP spid="31748" grpId="0"/>
      <p:bldP spid="317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NOTEPAD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-304800"/>
            <a:ext cx="81534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1365250" y="1143000"/>
            <a:ext cx="5908675" cy="449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752600" y="2513013"/>
            <a:ext cx="51816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Nêu các b</a:t>
            </a:r>
            <a:r>
              <a:rPr lang="vi-VN" sz="2800" b="1">
                <a:solidFill>
                  <a:srgbClr val="FF0000"/>
                </a:solidFill>
              </a:rPr>
              <a:t>ư</a:t>
            </a:r>
            <a:r>
              <a:rPr lang="en-US" sz="2800" b="1">
                <a:solidFill>
                  <a:srgbClr val="FF0000"/>
                </a:solidFill>
              </a:rPr>
              <a:t>ớc giải bài toán “</a:t>
            </a:r>
            <a:r>
              <a:rPr lang="en-US" sz="3600" b="1">
                <a:solidFill>
                  <a:srgbClr val="FF0000"/>
                </a:solidFill>
              </a:rPr>
              <a:t>tìm hai số khi biết tổng hoặc hiệu và tỉ số của hai số </a:t>
            </a:r>
            <a:r>
              <a:rPr lang="vi-VN" sz="3600" b="1">
                <a:solidFill>
                  <a:srgbClr val="FF0000"/>
                </a:solidFill>
              </a:rPr>
              <a:t>đ</a:t>
            </a:r>
            <a:r>
              <a:rPr lang="en-US" sz="3600" b="1">
                <a:solidFill>
                  <a:srgbClr val="FF0000"/>
                </a:solidFill>
              </a:rPr>
              <a:t>ó “?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6387" name="Picture 3" descr="cabg08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288" y="480"/>
            <a:chExt cx="5088" cy="3312"/>
          </a:xfrm>
        </p:grpSpPr>
        <p:pic>
          <p:nvPicPr>
            <p:cNvPr id="16391" name="Picture 5" descr="bg1"/>
            <p:cNvPicPr>
              <a:picLocks noChangeAspect="1" noChangeArrowheads="1"/>
            </p:cNvPicPr>
            <p:nvPr/>
          </p:nvPicPr>
          <p:blipFill>
            <a:blip r:embed="rId5"/>
            <a:srcRect l="13113" t="5725" r="1764" b="19624"/>
            <a:stretch>
              <a:fillRect/>
            </a:stretch>
          </p:blipFill>
          <p:spPr bwMode="auto">
            <a:xfrm>
              <a:off x="288" y="480"/>
              <a:ext cx="5088" cy="3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2" name="Picture 6" descr="baloon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16" y="720"/>
              <a:ext cx="64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3" name="Picture 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28" y="2592"/>
              <a:ext cx="586" cy="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4800600" y="2362200"/>
            <a:ext cx="3657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>
                <a:solidFill>
                  <a:srgbClr val="FF0000"/>
                </a:solidFill>
              </a:rPr>
              <a:t>BÀI SAU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57200" y="1524000"/>
            <a:ext cx="4038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17F6"/>
                </a:solidFill>
              </a:rPr>
              <a:t>LUYỆN TẬP </a:t>
            </a:r>
          </a:p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17F6"/>
                </a:solidFill>
              </a:rPr>
              <a:t>CHUNG.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  <p:bldP spid="338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rgbClr val="009900"/>
                </a:solidFill>
              </a:rPr>
              <a:t>TÌM HAI SỐ KHI BIẾT HIỆU VÀ TỶ SỐ CỦA CHÚNG</a:t>
            </a:r>
          </a:p>
        </p:txBody>
      </p:sp>
      <p:pic>
        <p:nvPicPr>
          <p:cNvPr id="21507" name="COIN224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OIN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ARRO225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ARROW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CHIM2258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CHIMES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8199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CHIM2259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CHIMES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CASH2258.WAV">
            <a:hlinkClick r:id="" action="ppaction://media"/>
          </p:cNvPr>
          <p:cNvPicPr>
            <a:picLocks noRot="1" noChangeAspect="1" noChangeArrowheads="1"/>
          </p:cNvPicPr>
          <p:nvPr>
            <a:wavAudioFile r:embed="rId4" name="CASHREG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WHOO2258.WAV">
            <a:hlinkClick r:id="" action="ppaction://media"/>
          </p:cNvPr>
          <p:cNvPicPr>
            <a:picLocks noRot="1" noChangeAspect="1" noChangeArrowheads="1"/>
          </p:cNvPicPr>
          <p:nvPr>
            <a:wavAudioFile r:embed="rId5" name="WHOOSH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7630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ARRO2273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ARROW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ARRO227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ARROW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991600" y="6781800"/>
            <a:ext cx="3048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HAMM2273.WAV">
            <a:hlinkClick r:id="" action="ppaction://media"/>
          </p:cNvPr>
          <p:cNvPicPr>
            <a:picLocks noRot="1" noChangeAspect="1" noChangeArrowheads="1"/>
          </p:cNvPicPr>
          <p:nvPr>
            <a:wavAudioFile r:embed="rId6" name="HAMMER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144000" y="6781800"/>
            <a:ext cx="3048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ARRO2289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ARROW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991600" y="6781800"/>
            <a:ext cx="152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WHOO2289.WAV">
            <a:hlinkClick r:id="" action="ppaction://media"/>
          </p:cNvPr>
          <p:cNvPicPr>
            <a:picLocks noRot="1" noChangeAspect="1" noChangeArrowheads="1"/>
          </p:cNvPicPr>
          <p:nvPr>
            <a:wavAudioFile r:embed="rId5" name="WHOOSH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144000" y="6630988"/>
            <a:ext cx="746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USH2289.WAV">
            <a:hlinkClick r:id="" action="ppaction://media"/>
          </p:cNvPr>
          <p:cNvPicPr>
            <a:picLocks noRot="1" noChangeAspect="1" noChangeArrowheads="1"/>
          </p:cNvPicPr>
          <p:nvPr>
            <a:wavAudioFile r:embed="rId7" name="PUSH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991600" y="6781800"/>
            <a:ext cx="152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689" fill="hold"/>
                                        <p:tgtEl>
                                          <p:spTgt spid="215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7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8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9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0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1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2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3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4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5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6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7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pPr eaLnBrk="1" hangingPunct="1"/>
            <a:r>
              <a:rPr lang="en-US" sz="2100" b="1" smtClean="0">
                <a:solidFill>
                  <a:schemeClr val="tx1"/>
                </a:solidFill>
                <a:latin typeface="Arial" charset="0"/>
              </a:rPr>
              <a:t>Hiệu của hai số là </a:t>
            </a:r>
            <a:r>
              <a:rPr lang="en-US" sz="2100" b="1" smtClean="0">
                <a:solidFill>
                  <a:srgbClr val="FF0000"/>
                </a:solidFill>
                <a:latin typeface="Arial" charset="0"/>
              </a:rPr>
              <a:t>24</a:t>
            </a:r>
            <a:r>
              <a:rPr lang="en-US" sz="2100" b="1" smtClean="0">
                <a:solidFill>
                  <a:schemeClr val="tx1"/>
                </a:solidFill>
                <a:latin typeface="Arial" charset="0"/>
              </a:rPr>
              <a:t>. Tỉ số của hai số </a:t>
            </a:r>
            <a:r>
              <a:rPr lang="vi-VN" sz="2100" b="1" smtClean="0">
                <a:solidFill>
                  <a:schemeClr val="tx1"/>
                </a:solidFill>
                <a:latin typeface="Arial" charset="0"/>
              </a:rPr>
              <a:t>đ</a:t>
            </a:r>
            <a:r>
              <a:rPr lang="en-US" sz="2100" b="1" smtClean="0">
                <a:solidFill>
                  <a:schemeClr val="tx1"/>
                </a:solidFill>
                <a:latin typeface="Arial" charset="0"/>
              </a:rPr>
              <a:t>ó là      . Tìm hai số </a:t>
            </a:r>
            <a:r>
              <a:rPr lang="vi-VN" sz="2100" b="1" smtClean="0">
                <a:solidFill>
                  <a:schemeClr val="tx1"/>
                </a:solidFill>
                <a:latin typeface="Arial" charset="0"/>
              </a:rPr>
              <a:t>đ</a:t>
            </a:r>
            <a:r>
              <a:rPr lang="en-US" sz="2100" b="1" smtClean="0">
                <a:solidFill>
                  <a:schemeClr val="tx1"/>
                </a:solidFill>
                <a:latin typeface="Arial" charset="0"/>
              </a:rPr>
              <a:t>ó.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1752600"/>
            <a:ext cx="2133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FF"/>
                </a:solidFill>
                <a:latin typeface="Arial" charset="0"/>
              </a:rPr>
              <a:t>Bài giải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791200" y="1174750"/>
          <a:ext cx="312738" cy="882650"/>
        </p:xfrm>
        <a:graphic>
          <a:graphicData uri="http://schemas.openxmlformats.org/presentationml/2006/ole">
            <p:oleObj spid="_x0000_s1026" name="Equation" r:id="rId6" imgW="139639" imgH="393529" progId="Equation.3">
              <p:embed/>
            </p:oleObj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14400" y="2438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Nếu số bé </a:t>
            </a:r>
            <a:r>
              <a:rPr lang="vi-VN" sz="2000" b="1"/>
              <a:t>đư</a:t>
            </a:r>
            <a:r>
              <a:rPr lang="en-US" sz="2000" b="1"/>
              <a:t>ợc biểu thị bằng </a:t>
            </a:r>
            <a:r>
              <a:rPr lang="en-US" sz="2000">
                <a:solidFill>
                  <a:srgbClr val="FF0000"/>
                </a:solidFill>
              </a:rPr>
              <a:t>3</a:t>
            </a:r>
            <a:r>
              <a:rPr lang="en-US" sz="2000" b="1"/>
              <a:t> phần bằng nhau, số lớn </a:t>
            </a:r>
            <a:r>
              <a:rPr lang="vi-VN" sz="2000" b="1"/>
              <a:t>đư</a:t>
            </a:r>
            <a:r>
              <a:rPr lang="en-US" sz="2000" b="1"/>
              <a:t>ợc biểu thị bằng </a:t>
            </a:r>
            <a:r>
              <a:rPr lang="en-US" sz="2000">
                <a:solidFill>
                  <a:srgbClr val="FF0000"/>
                </a:solidFill>
              </a:rPr>
              <a:t>5</a:t>
            </a:r>
            <a:r>
              <a:rPr lang="en-US" sz="2000" b="1"/>
              <a:t> phần nh</a:t>
            </a:r>
            <a:r>
              <a:rPr lang="vi-VN" sz="2000" b="1"/>
              <a:t>ư</a:t>
            </a:r>
            <a:r>
              <a:rPr lang="en-US" sz="2000" b="1"/>
              <a:t> thế thì </a:t>
            </a:r>
            <a:r>
              <a:rPr lang="en-US" sz="2000" b="1" u="sng">
                <a:solidFill>
                  <a:srgbClr val="000000"/>
                </a:solidFill>
              </a:rPr>
              <a:t>ta có s</a:t>
            </a:r>
            <a:r>
              <a:rPr lang="vi-VN" sz="2000" b="1" u="sng">
                <a:solidFill>
                  <a:srgbClr val="000000"/>
                </a:solidFill>
              </a:rPr>
              <a:t>ơ</a:t>
            </a:r>
            <a:r>
              <a:rPr lang="en-US" sz="2000" b="1" u="sng">
                <a:solidFill>
                  <a:srgbClr val="000000"/>
                </a:solidFill>
              </a:rPr>
              <a:t> </a:t>
            </a:r>
            <a:r>
              <a:rPr lang="vi-VN" sz="2000" b="1" u="sng">
                <a:solidFill>
                  <a:srgbClr val="000000"/>
                </a:solidFill>
              </a:rPr>
              <a:t>đ</a:t>
            </a:r>
            <a:r>
              <a:rPr lang="en-US" sz="2000" b="1" u="sng">
                <a:solidFill>
                  <a:srgbClr val="000000"/>
                </a:solidFill>
              </a:rPr>
              <a:t>ồ sau</a:t>
            </a:r>
            <a:r>
              <a:rPr lang="en-US" sz="20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62000" y="41148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bé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2000" y="4876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lớn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590800" y="4495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590800" y="4378325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595688" y="4495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586288" y="4495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576513" y="5181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581400" y="5181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4592638" y="5181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5603875" y="5181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615113" y="5181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581400" y="4378325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4586288" y="4378325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576888" y="4378325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570163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3560763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4572000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5583238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6594475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7620000" y="5049838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2590800" y="46688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5576888" y="46688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2611438" y="4191000"/>
            <a:ext cx="2971800" cy="227013"/>
          </a:xfrm>
          <a:custGeom>
            <a:avLst/>
            <a:gdLst>
              <a:gd name="T0" fmla="*/ 0 w 1872"/>
              <a:gd name="T1" fmla="*/ 268410937 h 192"/>
              <a:gd name="T2" fmla="*/ 2147483647 w 1872"/>
              <a:gd name="T3" fmla="*/ 0 h 192"/>
              <a:gd name="T4" fmla="*/ 2147483647 w 1872"/>
              <a:gd name="T5" fmla="*/ 268410937 h 192"/>
              <a:gd name="T6" fmla="*/ 0 60000 65536"/>
              <a:gd name="T7" fmla="*/ 0 60000 65536"/>
              <a:gd name="T8" fmla="*/ 0 60000 65536"/>
              <a:gd name="T9" fmla="*/ 0 w 1872"/>
              <a:gd name="T10" fmla="*/ 0 h 192"/>
              <a:gd name="T11" fmla="*/ 1872 w 187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92">
                <a:moveTo>
                  <a:pt x="0" y="192"/>
                </a:moveTo>
                <a:cubicBezTo>
                  <a:pt x="348" y="96"/>
                  <a:pt x="696" y="0"/>
                  <a:pt x="1008" y="0"/>
                </a:cubicBezTo>
                <a:cubicBezTo>
                  <a:pt x="1320" y="0"/>
                  <a:pt x="1596" y="96"/>
                  <a:pt x="1872" y="192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2590800" y="5224463"/>
            <a:ext cx="5029200" cy="261937"/>
          </a:xfrm>
          <a:custGeom>
            <a:avLst/>
            <a:gdLst>
              <a:gd name="T0" fmla="*/ 0 w 3168"/>
              <a:gd name="T1" fmla="*/ 0 h 192"/>
              <a:gd name="T2" fmla="*/ 2147483647 w 3168"/>
              <a:gd name="T3" fmla="*/ 357348888 h 192"/>
              <a:gd name="T4" fmla="*/ 2147483647 w 3168"/>
              <a:gd name="T5" fmla="*/ 0 h 192"/>
              <a:gd name="T6" fmla="*/ 0 60000 65536"/>
              <a:gd name="T7" fmla="*/ 0 60000 65536"/>
              <a:gd name="T8" fmla="*/ 0 60000 65536"/>
              <a:gd name="T9" fmla="*/ 0 w 3168"/>
              <a:gd name="T10" fmla="*/ 0 h 192"/>
              <a:gd name="T11" fmla="*/ 3168 w 316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68" h="192">
                <a:moveTo>
                  <a:pt x="0" y="0"/>
                </a:moveTo>
                <a:cubicBezTo>
                  <a:pt x="528" y="96"/>
                  <a:pt x="1056" y="192"/>
                  <a:pt x="1584" y="192"/>
                </a:cubicBezTo>
                <a:cubicBezTo>
                  <a:pt x="2112" y="192"/>
                  <a:pt x="2640" y="96"/>
                  <a:pt x="3168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AutoShape 30"/>
          <p:cNvSpPr>
            <a:spLocks/>
          </p:cNvSpPr>
          <p:nvPr/>
        </p:nvSpPr>
        <p:spPr bwMode="auto">
          <a:xfrm rot="-5400000">
            <a:off x="6546850" y="3983038"/>
            <a:ext cx="123825" cy="1981200"/>
          </a:xfrm>
          <a:prstGeom prst="rightBrace">
            <a:avLst>
              <a:gd name="adj1" fmla="val 133333"/>
              <a:gd name="adj2" fmla="val 4879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4897438" y="5384800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3962400" y="3711575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6310313" y="43767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chemeClr val="folHlink"/>
                </a:solidFill>
              </a:rPr>
              <a:t>24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568325" y="82550"/>
            <a:ext cx="22098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FF0000"/>
                </a:solidFill>
              </a:rPr>
              <a:t>*</a:t>
            </a:r>
            <a:r>
              <a:rPr lang="en-US" sz="2000" u="sng">
                <a:solidFill>
                  <a:srgbClr val="FF0000"/>
                </a:solidFill>
              </a:rPr>
              <a:t>Bài toán 1:</a:t>
            </a:r>
            <a:r>
              <a:rPr lang="en-US" sz="2000">
                <a:solidFill>
                  <a:schemeClr val="tx2"/>
                </a:solidFill>
              </a:rPr>
              <a:t>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900" decel="100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900" decel="100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900" decel="100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900" decel="100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57" grpId="0"/>
      <p:bldP spid="23558" grpId="0"/>
      <p:bldP spid="23559" grpId="0"/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  <p:bldP spid="23568" grpId="0" animBg="1"/>
      <p:bldP spid="23569" grpId="0" animBg="1"/>
      <p:bldP spid="23570" grpId="0" animBg="1"/>
      <p:bldP spid="23571" grpId="0" animBg="1"/>
      <p:bldP spid="23572" grpId="0" animBg="1"/>
      <p:bldP spid="23573" grpId="0" animBg="1"/>
      <p:bldP spid="23574" grpId="0" animBg="1"/>
      <p:bldP spid="23575" grpId="0" animBg="1"/>
      <p:bldP spid="23576" grpId="0" animBg="1"/>
      <p:bldP spid="23577" grpId="0" animBg="1"/>
      <p:bldP spid="23578" grpId="0" animBg="1"/>
      <p:bldP spid="23579" grpId="0" animBg="1"/>
      <p:bldP spid="23580" grpId="0" animBg="1"/>
      <p:bldP spid="23581" grpId="0" animBg="1"/>
      <p:bldP spid="23582" grpId="0" animBg="1"/>
      <p:bldP spid="23583" grpId="0"/>
      <p:bldP spid="23584" grpId="0"/>
      <p:bldP spid="23585" grpId="0"/>
      <p:bldP spid="235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76200"/>
            <a:ext cx="2133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FF"/>
                </a:solidFill>
                <a:latin typeface="Arial" charset="0"/>
              </a:rPr>
              <a:t>Bài giải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62000" y="936625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bé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2000" y="1698625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lớn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590800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590800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595688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586288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576513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581400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592638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5603875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615113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581400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586288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576888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2570163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3560763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572000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5583238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594475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7620000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590800" y="14906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5576888" y="14906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Freeform 25"/>
          <p:cNvSpPr>
            <a:spLocks/>
          </p:cNvSpPr>
          <p:nvPr/>
        </p:nvSpPr>
        <p:spPr bwMode="auto">
          <a:xfrm>
            <a:off x="2611438" y="1012825"/>
            <a:ext cx="2971800" cy="227013"/>
          </a:xfrm>
          <a:custGeom>
            <a:avLst/>
            <a:gdLst>
              <a:gd name="T0" fmla="*/ 0 w 1872"/>
              <a:gd name="T1" fmla="*/ 268410937 h 192"/>
              <a:gd name="T2" fmla="*/ 2147483647 w 1872"/>
              <a:gd name="T3" fmla="*/ 0 h 192"/>
              <a:gd name="T4" fmla="*/ 2147483647 w 1872"/>
              <a:gd name="T5" fmla="*/ 268410937 h 192"/>
              <a:gd name="T6" fmla="*/ 0 60000 65536"/>
              <a:gd name="T7" fmla="*/ 0 60000 65536"/>
              <a:gd name="T8" fmla="*/ 0 60000 65536"/>
              <a:gd name="T9" fmla="*/ 0 w 1872"/>
              <a:gd name="T10" fmla="*/ 0 h 192"/>
              <a:gd name="T11" fmla="*/ 1872 w 187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92">
                <a:moveTo>
                  <a:pt x="0" y="192"/>
                </a:moveTo>
                <a:cubicBezTo>
                  <a:pt x="348" y="96"/>
                  <a:pt x="696" y="0"/>
                  <a:pt x="1008" y="0"/>
                </a:cubicBezTo>
                <a:cubicBezTo>
                  <a:pt x="1320" y="0"/>
                  <a:pt x="1596" y="96"/>
                  <a:pt x="1872" y="192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Freeform 26"/>
          <p:cNvSpPr>
            <a:spLocks/>
          </p:cNvSpPr>
          <p:nvPr/>
        </p:nvSpPr>
        <p:spPr bwMode="auto">
          <a:xfrm>
            <a:off x="2590800" y="2046288"/>
            <a:ext cx="5029200" cy="261937"/>
          </a:xfrm>
          <a:custGeom>
            <a:avLst/>
            <a:gdLst>
              <a:gd name="T0" fmla="*/ 0 w 3168"/>
              <a:gd name="T1" fmla="*/ 0 h 192"/>
              <a:gd name="T2" fmla="*/ 2147483647 w 3168"/>
              <a:gd name="T3" fmla="*/ 357348888 h 192"/>
              <a:gd name="T4" fmla="*/ 2147483647 w 3168"/>
              <a:gd name="T5" fmla="*/ 0 h 192"/>
              <a:gd name="T6" fmla="*/ 0 60000 65536"/>
              <a:gd name="T7" fmla="*/ 0 60000 65536"/>
              <a:gd name="T8" fmla="*/ 0 60000 65536"/>
              <a:gd name="T9" fmla="*/ 0 w 3168"/>
              <a:gd name="T10" fmla="*/ 0 h 192"/>
              <a:gd name="T11" fmla="*/ 3168 w 316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68" h="192">
                <a:moveTo>
                  <a:pt x="0" y="0"/>
                </a:moveTo>
                <a:cubicBezTo>
                  <a:pt x="528" y="96"/>
                  <a:pt x="1056" y="192"/>
                  <a:pt x="1584" y="192"/>
                </a:cubicBezTo>
                <a:cubicBezTo>
                  <a:pt x="2112" y="192"/>
                  <a:pt x="2640" y="96"/>
                  <a:pt x="3168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897438" y="2206625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3962400" y="533400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762000" y="26670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FF"/>
                </a:solidFill>
              </a:rPr>
              <a:t>*</a:t>
            </a:r>
            <a:r>
              <a:rPr lang="en-US" sz="2000" u="sng">
                <a:solidFill>
                  <a:srgbClr val="0000FF"/>
                </a:solidFill>
              </a:rPr>
              <a:t>Gợi ý:</a:t>
            </a:r>
            <a:r>
              <a:rPr lang="en-US" sz="2000">
                <a:solidFill>
                  <a:schemeClr val="tx2"/>
                </a:solidFill>
              </a:rPr>
              <a:t>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 b="1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76200" y="33528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- </a:t>
            </a:r>
            <a:r>
              <a:rPr lang="en-US" sz="2000">
                <a:solidFill>
                  <a:schemeClr val="folHlink"/>
                </a:solidFill>
              </a:rPr>
              <a:t>24</a:t>
            </a:r>
            <a:r>
              <a:rPr lang="en-US" sz="2000" b="1"/>
              <a:t> là giá trị của mấy phần bằng nhau ?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6096000" y="3359150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FF00FF"/>
                </a:solidFill>
              </a:rPr>
              <a:t>2 phần ( 5 - 3 = 2 )</a:t>
            </a: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6200" y="39624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-Muốn tính giá trị một phần, ta làm sao ?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6400800" y="396875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FF00FF"/>
                </a:solidFill>
              </a:rPr>
              <a:t>24 chia 2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6200" y="45720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-Có giá trị một phần, muốn tính giá trị </a:t>
            </a:r>
            <a:r>
              <a:rPr lang="en-US" sz="2000" b="1">
                <a:solidFill>
                  <a:srgbClr val="FF0000"/>
                </a:solidFill>
              </a:rPr>
              <a:t>3</a:t>
            </a:r>
            <a:r>
              <a:rPr lang="en-US" sz="2000" b="1"/>
              <a:t> phần nh</a:t>
            </a:r>
            <a:r>
              <a:rPr lang="vi-VN" sz="2000" b="1"/>
              <a:t>ư</a:t>
            </a:r>
            <a:r>
              <a:rPr lang="en-US" sz="2000" b="1"/>
              <a:t> thế  </a:t>
            </a:r>
            <a:br>
              <a:rPr lang="en-US" sz="2000" b="1"/>
            </a:br>
            <a:r>
              <a:rPr lang="en-US" sz="2000" b="1"/>
              <a:t>(</a:t>
            </a:r>
            <a:r>
              <a:rPr lang="en-US" sz="2000" b="1" i="1">
                <a:solidFill>
                  <a:srgbClr val="FF0000"/>
                </a:solidFill>
              </a:rPr>
              <a:t>số bé</a:t>
            </a:r>
            <a:r>
              <a:rPr lang="en-US" sz="2000" b="1"/>
              <a:t>) ta làm sao ?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200400" y="501015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FF00FF"/>
                </a:solidFill>
              </a:rPr>
              <a:t>Lấy giá trị một phần nhân với 3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61913" y="5665788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-Có giá trị một phần, muốn tính giá trị  </a:t>
            </a:r>
            <a:r>
              <a:rPr lang="en-US" sz="2000" b="1">
                <a:solidFill>
                  <a:srgbClr val="FF0000"/>
                </a:solidFill>
              </a:rPr>
              <a:t>5</a:t>
            </a:r>
            <a:r>
              <a:rPr lang="en-US" sz="2000" b="1"/>
              <a:t> phần nh</a:t>
            </a:r>
            <a:r>
              <a:rPr lang="vi-VN" sz="2000" b="1"/>
              <a:t>ư</a:t>
            </a:r>
            <a:r>
              <a:rPr lang="en-US" sz="2000" b="1"/>
              <a:t> thế  </a:t>
            </a:r>
            <a:br>
              <a:rPr lang="en-US" sz="2000" b="1"/>
            </a:br>
            <a:r>
              <a:rPr lang="en-US" sz="2000" b="1"/>
              <a:t>(</a:t>
            </a:r>
            <a:r>
              <a:rPr lang="en-US" sz="2000" b="1" i="1">
                <a:solidFill>
                  <a:srgbClr val="FF0000"/>
                </a:solidFill>
              </a:rPr>
              <a:t>số lớn</a:t>
            </a:r>
            <a:r>
              <a:rPr lang="en-US" sz="2000" b="1"/>
              <a:t>) ta làm sao ?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3200400" y="6103938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FF00FF"/>
                </a:solidFill>
              </a:rPr>
              <a:t>Lấy giá trị một phần nhân với 5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381000" y="3810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/>
              <a:t>Ta có s</a:t>
            </a:r>
            <a:r>
              <a:rPr lang="vi-VN" sz="2000" b="1" u="sng"/>
              <a:t>ơ</a:t>
            </a:r>
            <a:r>
              <a:rPr lang="en-US" sz="2000" b="1" u="sng"/>
              <a:t> </a:t>
            </a:r>
            <a:r>
              <a:rPr lang="vi-VN" sz="2000" b="1" u="sng"/>
              <a:t>đ</a:t>
            </a:r>
            <a:r>
              <a:rPr lang="en-US" sz="2000" b="1" u="sng"/>
              <a:t>ồ:</a:t>
            </a:r>
            <a:endParaRPr lang="en-US" sz="2000" b="1" u="sng">
              <a:solidFill>
                <a:srgbClr val="000000"/>
              </a:solidFill>
            </a:endParaRP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176213" y="-61913"/>
            <a:ext cx="2209800" cy="59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FF0000"/>
                </a:solidFill>
              </a:rPr>
              <a:t>*</a:t>
            </a:r>
            <a:r>
              <a:rPr lang="en-US" sz="2000" u="sng">
                <a:solidFill>
                  <a:srgbClr val="FF0000"/>
                </a:solidFill>
              </a:rPr>
              <a:t>Bài toán 1:</a:t>
            </a:r>
            <a:r>
              <a:rPr lang="en-US" sz="2000">
                <a:solidFill>
                  <a:schemeClr val="tx2"/>
                </a:solidFill>
              </a:rPr>
              <a:t>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 b="1"/>
          </a:p>
        </p:txBody>
      </p:sp>
      <p:sp>
        <p:nvSpPr>
          <p:cNvPr id="11304" name="AutoShape 40"/>
          <p:cNvSpPr>
            <a:spLocks/>
          </p:cNvSpPr>
          <p:nvPr/>
        </p:nvSpPr>
        <p:spPr bwMode="auto">
          <a:xfrm rot="-5400000">
            <a:off x="6546850" y="749301"/>
            <a:ext cx="123825" cy="1981200"/>
          </a:xfrm>
          <a:prstGeom prst="rightBrace">
            <a:avLst>
              <a:gd name="adj1" fmla="val 133333"/>
              <a:gd name="adj2" fmla="val 4879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310313" y="1143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chemeClr val="folHlink"/>
                </a:solidFill>
              </a:rPr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3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45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3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45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nimBg="1"/>
      <p:bldP spid="24589" grpId="0" animBg="1"/>
      <p:bldP spid="24605" grpId="0"/>
      <p:bldP spid="24606" grpId="0"/>
      <p:bldP spid="24607" grpId="0"/>
      <p:bldP spid="24608" grpId="0"/>
      <p:bldP spid="24609" grpId="0"/>
      <p:bldP spid="24610" grpId="0"/>
      <p:bldP spid="24611" grpId="0"/>
      <p:bldP spid="24612" grpId="0"/>
      <p:bldP spid="246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76200"/>
            <a:ext cx="2133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FF"/>
                </a:solidFill>
                <a:latin typeface="Arial" charset="0"/>
              </a:rPr>
              <a:t>Bài giải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62000" y="936625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bé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2000" y="1698625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*</a:t>
            </a:r>
            <a:r>
              <a:rPr lang="en-US" sz="2000" b="1" u="sng">
                <a:solidFill>
                  <a:srgbClr val="000000"/>
                </a:solidFill>
              </a:rPr>
              <a:t>Số lớn</a:t>
            </a:r>
            <a:r>
              <a:rPr lang="en-US" sz="2000" b="1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590800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590800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3595688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86288" y="13176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576513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3581400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592638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5603875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615113" y="2003425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3581400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586288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5576888" y="120015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2570163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3560763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572000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583238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6594475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7620000" y="1871663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2590800" y="14906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5576888" y="14906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3" name="Freeform 25"/>
          <p:cNvSpPr>
            <a:spLocks/>
          </p:cNvSpPr>
          <p:nvPr/>
        </p:nvSpPr>
        <p:spPr bwMode="auto">
          <a:xfrm>
            <a:off x="2611438" y="1012825"/>
            <a:ext cx="2971800" cy="227013"/>
          </a:xfrm>
          <a:custGeom>
            <a:avLst/>
            <a:gdLst>
              <a:gd name="T0" fmla="*/ 0 w 1872"/>
              <a:gd name="T1" fmla="*/ 268410937 h 192"/>
              <a:gd name="T2" fmla="*/ 2147483647 w 1872"/>
              <a:gd name="T3" fmla="*/ 0 h 192"/>
              <a:gd name="T4" fmla="*/ 2147483647 w 1872"/>
              <a:gd name="T5" fmla="*/ 268410937 h 192"/>
              <a:gd name="T6" fmla="*/ 0 60000 65536"/>
              <a:gd name="T7" fmla="*/ 0 60000 65536"/>
              <a:gd name="T8" fmla="*/ 0 60000 65536"/>
              <a:gd name="T9" fmla="*/ 0 w 1872"/>
              <a:gd name="T10" fmla="*/ 0 h 192"/>
              <a:gd name="T11" fmla="*/ 1872 w 187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92">
                <a:moveTo>
                  <a:pt x="0" y="192"/>
                </a:moveTo>
                <a:cubicBezTo>
                  <a:pt x="348" y="96"/>
                  <a:pt x="696" y="0"/>
                  <a:pt x="1008" y="0"/>
                </a:cubicBezTo>
                <a:cubicBezTo>
                  <a:pt x="1320" y="0"/>
                  <a:pt x="1596" y="96"/>
                  <a:pt x="1872" y="192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4" name="Freeform 26"/>
          <p:cNvSpPr>
            <a:spLocks/>
          </p:cNvSpPr>
          <p:nvPr/>
        </p:nvSpPr>
        <p:spPr bwMode="auto">
          <a:xfrm>
            <a:off x="2590800" y="2046288"/>
            <a:ext cx="5029200" cy="261937"/>
          </a:xfrm>
          <a:custGeom>
            <a:avLst/>
            <a:gdLst>
              <a:gd name="T0" fmla="*/ 0 w 3168"/>
              <a:gd name="T1" fmla="*/ 0 h 192"/>
              <a:gd name="T2" fmla="*/ 2147483647 w 3168"/>
              <a:gd name="T3" fmla="*/ 357348888 h 192"/>
              <a:gd name="T4" fmla="*/ 2147483647 w 3168"/>
              <a:gd name="T5" fmla="*/ 0 h 192"/>
              <a:gd name="T6" fmla="*/ 0 60000 65536"/>
              <a:gd name="T7" fmla="*/ 0 60000 65536"/>
              <a:gd name="T8" fmla="*/ 0 60000 65536"/>
              <a:gd name="T9" fmla="*/ 0 w 3168"/>
              <a:gd name="T10" fmla="*/ 0 h 192"/>
              <a:gd name="T11" fmla="*/ 3168 w 316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68" h="192">
                <a:moveTo>
                  <a:pt x="0" y="0"/>
                </a:moveTo>
                <a:cubicBezTo>
                  <a:pt x="528" y="96"/>
                  <a:pt x="1056" y="192"/>
                  <a:pt x="1584" y="192"/>
                </a:cubicBezTo>
                <a:cubicBezTo>
                  <a:pt x="2112" y="192"/>
                  <a:pt x="2640" y="96"/>
                  <a:pt x="3168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4897438" y="2206625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962400" y="533400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2362200" y="25908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Hiệu số phần bằng nhau là: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3124200" y="30480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5 - 3 =</a:t>
            </a:r>
            <a:r>
              <a:rPr lang="en-US" sz="2000" b="1">
                <a:solidFill>
                  <a:srgbClr val="FF00FF"/>
                </a:solidFill>
              </a:rPr>
              <a:t> 2 </a:t>
            </a:r>
            <a:r>
              <a:rPr lang="en-US" sz="2000" b="1">
                <a:solidFill>
                  <a:srgbClr val="000000"/>
                </a:solidFill>
              </a:rPr>
              <a:t>(phần)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2362200" y="34290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Giá trị một phần là: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3048000" y="38862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24 : 2 =</a:t>
            </a:r>
            <a:r>
              <a:rPr lang="en-US" sz="2000" b="1">
                <a:solidFill>
                  <a:srgbClr val="FF00FF"/>
                </a:solidFill>
              </a:rPr>
              <a:t> 12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2362200" y="4343400"/>
            <a:ext cx="1614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Số bé là: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971800" y="48006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12 x 3 =</a:t>
            </a:r>
            <a:r>
              <a:rPr lang="en-US" sz="2000" b="1">
                <a:solidFill>
                  <a:srgbClr val="FF00FF"/>
                </a:solidFill>
              </a:rPr>
              <a:t> 36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81000" y="3810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/>
              <a:t>Ta có s</a:t>
            </a:r>
            <a:r>
              <a:rPr lang="vi-VN" sz="2000" b="1" u="sng"/>
              <a:t>ơ</a:t>
            </a:r>
            <a:r>
              <a:rPr lang="en-US" sz="2000" b="1" u="sng"/>
              <a:t> </a:t>
            </a:r>
            <a:r>
              <a:rPr lang="vi-VN" sz="2000" b="1" u="sng"/>
              <a:t>đ</a:t>
            </a:r>
            <a:r>
              <a:rPr lang="en-US" sz="2000" b="1" u="sng"/>
              <a:t>ồ:</a:t>
            </a:r>
            <a:endParaRPr lang="en-US" sz="2000" b="1" u="sng">
              <a:solidFill>
                <a:srgbClr val="000000"/>
              </a:solidFill>
            </a:endParaRP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2362200" y="5257800"/>
            <a:ext cx="1614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Số lớn là:</a:t>
            </a: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2971800" y="57150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12 x 5 =</a:t>
            </a:r>
            <a:r>
              <a:rPr lang="en-US" sz="2000" b="1">
                <a:solidFill>
                  <a:srgbClr val="FF00FF"/>
                </a:solidFill>
              </a:rPr>
              <a:t> 60</a:t>
            </a: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2438400" y="6172200"/>
            <a:ext cx="1614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00"/>
                </a:solidFill>
              </a:rPr>
              <a:t>Đáp số:</a:t>
            </a:r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3879850" y="6192838"/>
            <a:ext cx="3962400" cy="609600"/>
          </a:xfrm>
          <a:prstGeom prst="rect">
            <a:avLst/>
          </a:prstGeom>
          <a:solidFill>
            <a:schemeClr val="tx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*Số bé: </a:t>
            </a:r>
            <a:r>
              <a:rPr lang="en-US" sz="2000" b="1">
                <a:solidFill>
                  <a:srgbClr val="FF00FF"/>
                </a:solidFill>
              </a:rPr>
              <a:t>36</a:t>
            </a:r>
            <a:r>
              <a:rPr lang="en-US" sz="2000" b="1">
                <a:solidFill>
                  <a:srgbClr val="000000"/>
                </a:solidFill>
              </a:rPr>
              <a:t>  - * Số lớn: </a:t>
            </a:r>
            <a:r>
              <a:rPr lang="en-US" sz="2000" b="1">
                <a:solidFill>
                  <a:srgbClr val="FF00FF"/>
                </a:solidFill>
              </a:rPr>
              <a:t>60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4876800" y="5715000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( hoặc</a:t>
            </a:r>
            <a:r>
              <a:rPr lang="en-US" sz="2000" b="1">
                <a:solidFill>
                  <a:srgbClr val="000000"/>
                </a:solidFill>
              </a:rPr>
              <a:t> 36 + 24 =</a:t>
            </a:r>
            <a:r>
              <a:rPr lang="en-US" sz="2000" b="1">
                <a:solidFill>
                  <a:srgbClr val="FF00FF"/>
                </a:solidFill>
              </a:rPr>
              <a:t> 60 </a:t>
            </a:r>
            <a:r>
              <a:rPr lang="en-US" sz="2000" b="1"/>
              <a:t>)</a:t>
            </a:r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176213" y="-61913"/>
            <a:ext cx="2209800" cy="59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FF0000"/>
                </a:solidFill>
              </a:rPr>
              <a:t>*</a:t>
            </a:r>
            <a:r>
              <a:rPr lang="en-US" sz="2000" u="sng">
                <a:solidFill>
                  <a:srgbClr val="FF0000"/>
                </a:solidFill>
              </a:rPr>
              <a:t>Bài toán 1:</a:t>
            </a:r>
            <a:r>
              <a:rPr lang="en-US" sz="2000">
                <a:solidFill>
                  <a:schemeClr val="tx2"/>
                </a:solidFill>
              </a:rPr>
              <a:t>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 b="1"/>
          </a:p>
        </p:txBody>
      </p:sp>
      <p:sp>
        <p:nvSpPr>
          <p:cNvPr id="12330" name="AutoShape 42"/>
          <p:cNvSpPr>
            <a:spLocks noChangeArrowheads="1"/>
          </p:cNvSpPr>
          <p:nvPr/>
        </p:nvSpPr>
        <p:spPr bwMode="auto">
          <a:xfrm>
            <a:off x="1447800" y="2590800"/>
            <a:ext cx="6940550" cy="4267200"/>
          </a:xfrm>
          <a:prstGeom prst="roundRect">
            <a:avLst>
              <a:gd name="adj" fmla="val 5005"/>
            </a:avLst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AutoShape 43"/>
          <p:cNvSpPr>
            <a:spLocks/>
          </p:cNvSpPr>
          <p:nvPr/>
        </p:nvSpPr>
        <p:spPr bwMode="auto">
          <a:xfrm rot="-5400000">
            <a:off x="6546850" y="749301"/>
            <a:ext cx="123825" cy="1981200"/>
          </a:xfrm>
          <a:prstGeom prst="rightBrace">
            <a:avLst>
              <a:gd name="adj1" fmla="val 133333"/>
              <a:gd name="adj2" fmla="val 4879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6310313" y="1143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chemeClr val="folHlink"/>
                </a:solidFill>
              </a:rPr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9" grpId="0"/>
      <p:bldP spid="25630" grpId="0"/>
      <p:bldP spid="25631" grpId="0"/>
      <p:bldP spid="25632" grpId="0"/>
      <p:bldP spid="25633" grpId="0"/>
      <p:bldP spid="25634" grpId="0"/>
      <p:bldP spid="25636" grpId="0"/>
      <p:bldP spid="25637" grpId="0"/>
      <p:bldP spid="25638" grpId="0"/>
      <p:bldP spid="25639" grpId="0" animBg="1"/>
      <p:bldP spid="256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abg0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76600" y="16764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</a:rPr>
              <a:t>Bài giải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49325" y="15875"/>
            <a:ext cx="20986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*</a:t>
            </a:r>
            <a:r>
              <a:rPr lang="en-US" sz="2400" u="sng">
                <a:solidFill>
                  <a:srgbClr val="000000"/>
                </a:solidFill>
              </a:rPr>
              <a:t>Bài toán 2:</a:t>
            </a:r>
            <a:r>
              <a:rPr lang="en-US">
                <a:solidFill>
                  <a:schemeClr val="tx2"/>
                </a:solidFill>
              </a:rPr>
              <a:t> </a:t>
            </a:r>
            <a:br>
              <a:rPr lang="en-US">
                <a:solidFill>
                  <a:schemeClr val="tx2"/>
                </a:solidFill>
              </a:rPr>
            </a:br>
            <a:endParaRPr lang="en-US" b="1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219200" y="23622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 u="sng">
                <a:solidFill>
                  <a:srgbClr val="000000"/>
                </a:solidFill>
              </a:rPr>
              <a:t>Chiều dài</a:t>
            </a:r>
            <a:r>
              <a:rPr lang="en-US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239838" y="2895600"/>
            <a:ext cx="18081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 u="sng">
                <a:solidFill>
                  <a:srgbClr val="000000"/>
                </a:solidFill>
              </a:rPr>
              <a:t>Chiều rộng</a:t>
            </a:r>
            <a:r>
              <a:rPr lang="en-US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2590800" y="30908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5576888" y="30908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AutoShape 9"/>
          <p:cNvSpPr>
            <a:spLocks/>
          </p:cNvSpPr>
          <p:nvPr/>
        </p:nvSpPr>
        <p:spPr bwMode="auto">
          <a:xfrm>
            <a:off x="7712075" y="2847975"/>
            <a:ext cx="136525" cy="838200"/>
          </a:xfrm>
          <a:prstGeom prst="rightBrace">
            <a:avLst>
              <a:gd name="adj1" fmla="val 511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990600" y="19050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u="sng">
                <a:solidFill>
                  <a:srgbClr val="FF00FF"/>
                </a:solidFill>
              </a:rPr>
              <a:t>Ta có s</a:t>
            </a:r>
            <a:r>
              <a:rPr lang="vi-VN" sz="2000" u="sng">
                <a:solidFill>
                  <a:srgbClr val="FF00FF"/>
                </a:solidFill>
              </a:rPr>
              <a:t>ơ</a:t>
            </a:r>
            <a:r>
              <a:rPr lang="en-US" sz="2000" u="sng">
                <a:solidFill>
                  <a:srgbClr val="FF00FF"/>
                </a:solidFill>
              </a:rPr>
              <a:t> </a:t>
            </a:r>
            <a:r>
              <a:rPr lang="vi-VN" sz="2000" u="sng">
                <a:solidFill>
                  <a:srgbClr val="FF00FF"/>
                </a:solidFill>
              </a:rPr>
              <a:t>đ</a:t>
            </a:r>
            <a:r>
              <a:rPr lang="en-US" sz="2000" u="sng">
                <a:solidFill>
                  <a:srgbClr val="FF00FF"/>
                </a:solidFill>
              </a:rPr>
              <a:t>ồ: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124200" y="41148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7 - 4  =</a:t>
            </a:r>
            <a:r>
              <a:rPr lang="en-US" sz="2000" b="1">
                <a:solidFill>
                  <a:srgbClr val="FF00FF"/>
                </a:solidFill>
              </a:rPr>
              <a:t>3 </a:t>
            </a:r>
            <a:r>
              <a:rPr lang="en-US" sz="2000" b="1">
                <a:solidFill>
                  <a:srgbClr val="000000"/>
                </a:solidFill>
              </a:rPr>
              <a:t>(phần)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8713" y="37338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Hiệu số phần bằng nhau là: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3087688" y="4876800"/>
            <a:ext cx="31607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12 : 3 x 7  =</a:t>
            </a:r>
            <a:r>
              <a:rPr lang="en-US" sz="2000" b="1">
                <a:solidFill>
                  <a:srgbClr val="FF00FF"/>
                </a:solidFill>
              </a:rPr>
              <a:t> 28 </a:t>
            </a:r>
            <a:r>
              <a:rPr lang="en-US" sz="2000" b="1">
                <a:solidFill>
                  <a:srgbClr val="000000"/>
                </a:solidFill>
              </a:rPr>
              <a:t>(m)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438400" y="4495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Chiều dài hình chữ nhật là: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087688" y="5638800"/>
            <a:ext cx="28559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28 - 12 =</a:t>
            </a:r>
            <a:r>
              <a:rPr lang="en-US" sz="2000" b="1">
                <a:solidFill>
                  <a:srgbClr val="FF00FF"/>
                </a:solidFill>
              </a:rPr>
              <a:t> 16 </a:t>
            </a:r>
            <a:r>
              <a:rPr lang="en-US" sz="2000" b="1">
                <a:solidFill>
                  <a:srgbClr val="000000"/>
                </a:solidFill>
              </a:rPr>
              <a:t>(m)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438400" y="5257800"/>
            <a:ext cx="381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Chiều rộng hình chữ nhật là: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1752600" y="6096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00"/>
                </a:solidFill>
              </a:rPr>
              <a:t>Đáp số: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895600" y="6137275"/>
            <a:ext cx="5105400" cy="533400"/>
          </a:xfrm>
          <a:prstGeom prst="rect">
            <a:avLst/>
          </a:prstGeom>
          <a:solidFill>
            <a:schemeClr val="hlink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*</a:t>
            </a:r>
            <a:r>
              <a:rPr lang="en-US" sz="2000" b="1">
                <a:solidFill>
                  <a:srgbClr val="000000"/>
                </a:solidFill>
              </a:rPr>
              <a:t>Chiều dài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 b="1">
                <a:solidFill>
                  <a:srgbClr val="FF00FF"/>
                </a:solidFill>
              </a:rPr>
              <a:t>28</a:t>
            </a:r>
            <a:r>
              <a:rPr lang="en-US" b="1">
                <a:solidFill>
                  <a:srgbClr val="000000"/>
                </a:solidFill>
              </a:rPr>
              <a:t> m - * </a:t>
            </a:r>
            <a:r>
              <a:rPr lang="en-US" sz="2000" b="1">
                <a:solidFill>
                  <a:srgbClr val="000000"/>
                </a:solidFill>
              </a:rPr>
              <a:t>Chiều rộng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 b="1">
                <a:solidFill>
                  <a:srgbClr val="FF00FF"/>
                </a:solidFill>
              </a:rPr>
              <a:t>16 </a:t>
            </a:r>
            <a:r>
              <a:rPr lang="en-US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762000" y="45720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   Một hình chữ nhật có chiều dài h</a:t>
            </a:r>
            <a:r>
              <a:rPr lang="vi-VN" b="1">
                <a:solidFill>
                  <a:srgbClr val="0000FF"/>
                </a:solidFill>
              </a:rPr>
              <a:t>ơ</a:t>
            </a:r>
            <a:r>
              <a:rPr lang="en-US" b="1">
                <a:solidFill>
                  <a:srgbClr val="0000FF"/>
                </a:solidFill>
              </a:rPr>
              <a:t>n chiều rộng </a:t>
            </a:r>
            <a:r>
              <a:rPr lang="en-US" b="1">
                <a:solidFill>
                  <a:srgbClr val="FF0000"/>
                </a:solidFill>
              </a:rPr>
              <a:t>12</a:t>
            </a:r>
            <a:r>
              <a:rPr lang="en-US" b="1">
                <a:solidFill>
                  <a:srgbClr val="0000FF"/>
                </a:solidFill>
              </a:rPr>
              <a:t>m. Tìm chiều dài, chiều rộng của hình </a:t>
            </a:r>
            <a:r>
              <a:rPr lang="vi-VN" b="1">
                <a:solidFill>
                  <a:srgbClr val="0000FF"/>
                </a:solidFill>
              </a:rPr>
              <a:t>đ</a:t>
            </a:r>
            <a:r>
              <a:rPr lang="en-US" b="1">
                <a:solidFill>
                  <a:srgbClr val="0000FF"/>
                </a:solidFill>
              </a:rPr>
              <a:t>ó, biết rằng chiều dài bằng      chiều rộng.</a:t>
            </a:r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>
            <p:ph/>
          </p:nvPr>
        </p:nvGraphicFramePr>
        <p:xfrm>
          <a:off x="6811963" y="609600"/>
          <a:ext cx="274637" cy="765175"/>
        </p:xfrm>
        <a:graphic>
          <a:graphicData uri="http://schemas.openxmlformats.org/presentationml/2006/ole">
            <p:oleObj spid="_x0000_s2050" name="Equation" r:id="rId6" imgW="152334" imgH="393529" progId="Equation.3">
              <p:embed/>
            </p:oleObj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959100" y="2535238"/>
            <a:ext cx="5360988" cy="241300"/>
            <a:chOff x="1593" y="1885"/>
            <a:chExt cx="3377" cy="152"/>
          </a:xfrm>
        </p:grpSpPr>
        <p:sp>
          <p:nvSpPr>
            <p:cNvPr id="2095" name="Line 22"/>
            <p:cNvSpPr>
              <a:spLocks noChangeShapeType="1"/>
            </p:cNvSpPr>
            <p:nvPr/>
          </p:nvSpPr>
          <p:spPr bwMode="auto">
            <a:xfrm>
              <a:off x="159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Line 23"/>
            <p:cNvSpPr>
              <a:spLocks noChangeShapeType="1"/>
            </p:cNvSpPr>
            <p:nvPr/>
          </p:nvSpPr>
          <p:spPr bwMode="auto">
            <a:xfrm>
              <a:off x="159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Line 24"/>
            <p:cNvSpPr>
              <a:spLocks noChangeShapeType="1"/>
            </p:cNvSpPr>
            <p:nvPr/>
          </p:nvSpPr>
          <p:spPr bwMode="auto">
            <a:xfrm>
              <a:off x="207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Line 25"/>
            <p:cNvSpPr>
              <a:spLocks noChangeShapeType="1"/>
            </p:cNvSpPr>
            <p:nvPr/>
          </p:nvSpPr>
          <p:spPr bwMode="auto">
            <a:xfrm>
              <a:off x="207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Line 26"/>
            <p:cNvSpPr>
              <a:spLocks noChangeShapeType="1"/>
            </p:cNvSpPr>
            <p:nvPr/>
          </p:nvSpPr>
          <p:spPr bwMode="auto">
            <a:xfrm>
              <a:off x="255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Line 27"/>
            <p:cNvSpPr>
              <a:spLocks noChangeShapeType="1"/>
            </p:cNvSpPr>
            <p:nvPr/>
          </p:nvSpPr>
          <p:spPr bwMode="auto">
            <a:xfrm>
              <a:off x="255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Line 28"/>
            <p:cNvSpPr>
              <a:spLocks noChangeShapeType="1"/>
            </p:cNvSpPr>
            <p:nvPr/>
          </p:nvSpPr>
          <p:spPr bwMode="auto">
            <a:xfrm>
              <a:off x="303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Line 29"/>
            <p:cNvSpPr>
              <a:spLocks noChangeShapeType="1"/>
            </p:cNvSpPr>
            <p:nvPr/>
          </p:nvSpPr>
          <p:spPr bwMode="auto">
            <a:xfrm>
              <a:off x="303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Line 30"/>
            <p:cNvSpPr>
              <a:spLocks noChangeShapeType="1"/>
            </p:cNvSpPr>
            <p:nvPr/>
          </p:nvSpPr>
          <p:spPr bwMode="auto">
            <a:xfrm>
              <a:off x="351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Line 31"/>
            <p:cNvSpPr>
              <a:spLocks noChangeShapeType="1"/>
            </p:cNvSpPr>
            <p:nvPr/>
          </p:nvSpPr>
          <p:spPr bwMode="auto">
            <a:xfrm>
              <a:off x="351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Line 32"/>
            <p:cNvSpPr>
              <a:spLocks noChangeShapeType="1"/>
            </p:cNvSpPr>
            <p:nvPr/>
          </p:nvSpPr>
          <p:spPr bwMode="auto">
            <a:xfrm>
              <a:off x="3993" y="1959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Line 33"/>
            <p:cNvSpPr>
              <a:spLocks noChangeShapeType="1"/>
            </p:cNvSpPr>
            <p:nvPr/>
          </p:nvSpPr>
          <p:spPr bwMode="auto">
            <a:xfrm>
              <a:off x="3993" y="1885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07" name="Group 34"/>
            <p:cNvGrpSpPr>
              <a:grpSpLocks/>
            </p:cNvGrpSpPr>
            <p:nvPr/>
          </p:nvGrpSpPr>
          <p:grpSpPr bwMode="auto">
            <a:xfrm>
              <a:off x="4473" y="1889"/>
              <a:ext cx="497" cy="148"/>
              <a:chOff x="3840" y="1580"/>
              <a:chExt cx="497" cy="148"/>
            </a:xfrm>
          </p:grpSpPr>
          <p:sp>
            <p:nvSpPr>
              <p:cNvPr id="2108" name="Line 35"/>
              <p:cNvSpPr>
                <a:spLocks noChangeShapeType="1"/>
              </p:cNvSpPr>
              <p:nvPr/>
            </p:nvSpPr>
            <p:spPr bwMode="auto">
              <a:xfrm>
                <a:off x="4337" y="158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36"/>
              <p:cNvSpPr>
                <a:spLocks noChangeShapeType="1"/>
              </p:cNvSpPr>
              <p:nvPr/>
            </p:nvSpPr>
            <p:spPr bwMode="auto">
              <a:xfrm>
                <a:off x="3840" y="1654"/>
                <a:ext cx="48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37"/>
              <p:cNvSpPr>
                <a:spLocks noChangeShapeType="1"/>
              </p:cNvSpPr>
              <p:nvPr/>
            </p:nvSpPr>
            <p:spPr bwMode="auto">
              <a:xfrm>
                <a:off x="3840" y="1580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951163" y="3068638"/>
            <a:ext cx="3076575" cy="234950"/>
            <a:chOff x="1898" y="1933"/>
            <a:chExt cx="1938" cy="148"/>
          </a:xfrm>
        </p:grpSpPr>
        <p:grpSp>
          <p:nvGrpSpPr>
            <p:cNvPr id="2083" name="Group 39"/>
            <p:cNvGrpSpPr>
              <a:grpSpLocks/>
            </p:cNvGrpSpPr>
            <p:nvPr/>
          </p:nvGrpSpPr>
          <p:grpSpPr bwMode="auto">
            <a:xfrm>
              <a:off x="1898" y="1937"/>
              <a:ext cx="969" cy="144"/>
              <a:chOff x="2832" y="1558"/>
              <a:chExt cx="969" cy="144"/>
            </a:xfrm>
          </p:grpSpPr>
          <p:sp>
            <p:nvSpPr>
              <p:cNvPr id="2090" name="Line 40"/>
              <p:cNvSpPr>
                <a:spLocks noChangeShapeType="1"/>
              </p:cNvSpPr>
              <p:nvPr/>
            </p:nvSpPr>
            <p:spPr bwMode="auto">
              <a:xfrm>
                <a:off x="2832" y="1632"/>
                <a:ext cx="48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41"/>
              <p:cNvSpPr>
                <a:spLocks noChangeShapeType="1"/>
              </p:cNvSpPr>
              <p:nvPr/>
            </p:nvSpPr>
            <p:spPr bwMode="auto">
              <a:xfrm>
                <a:off x="283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42"/>
              <p:cNvSpPr>
                <a:spLocks noChangeShapeType="1"/>
              </p:cNvSpPr>
              <p:nvPr/>
            </p:nvSpPr>
            <p:spPr bwMode="auto">
              <a:xfrm>
                <a:off x="3312" y="1632"/>
                <a:ext cx="48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Line 43"/>
              <p:cNvSpPr>
                <a:spLocks noChangeShapeType="1"/>
              </p:cNvSpPr>
              <p:nvPr/>
            </p:nvSpPr>
            <p:spPr bwMode="auto">
              <a:xfrm>
                <a:off x="331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44"/>
              <p:cNvSpPr>
                <a:spLocks noChangeShapeType="1"/>
              </p:cNvSpPr>
              <p:nvPr/>
            </p:nvSpPr>
            <p:spPr bwMode="auto">
              <a:xfrm>
                <a:off x="379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4" name="Group 45"/>
            <p:cNvGrpSpPr>
              <a:grpSpLocks/>
            </p:cNvGrpSpPr>
            <p:nvPr/>
          </p:nvGrpSpPr>
          <p:grpSpPr bwMode="auto">
            <a:xfrm>
              <a:off x="2867" y="1933"/>
              <a:ext cx="969" cy="144"/>
              <a:chOff x="2832" y="1558"/>
              <a:chExt cx="969" cy="144"/>
            </a:xfrm>
          </p:grpSpPr>
          <p:sp>
            <p:nvSpPr>
              <p:cNvPr id="2085" name="Line 46"/>
              <p:cNvSpPr>
                <a:spLocks noChangeShapeType="1"/>
              </p:cNvSpPr>
              <p:nvPr/>
            </p:nvSpPr>
            <p:spPr bwMode="auto">
              <a:xfrm>
                <a:off x="2832" y="1632"/>
                <a:ext cx="48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47"/>
              <p:cNvSpPr>
                <a:spLocks noChangeShapeType="1"/>
              </p:cNvSpPr>
              <p:nvPr/>
            </p:nvSpPr>
            <p:spPr bwMode="auto">
              <a:xfrm>
                <a:off x="283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48"/>
              <p:cNvSpPr>
                <a:spLocks noChangeShapeType="1"/>
              </p:cNvSpPr>
              <p:nvPr/>
            </p:nvSpPr>
            <p:spPr bwMode="auto">
              <a:xfrm>
                <a:off x="3312" y="1632"/>
                <a:ext cx="48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49"/>
              <p:cNvSpPr>
                <a:spLocks noChangeShapeType="1"/>
              </p:cNvSpPr>
              <p:nvPr/>
            </p:nvSpPr>
            <p:spPr bwMode="auto">
              <a:xfrm>
                <a:off x="331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50"/>
              <p:cNvSpPr>
                <a:spLocks noChangeShapeType="1"/>
              </p:cNvSpPr>
              <p:nvPr/>
            </p:nvSpPr>
            <p:spPr bwMode="auto">
              <a:xfrm>
                <a:off x="3792" y="155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71" name="Line 51"/>
          <p:cNvSpPr>
            <a:spLocks noChangeShapeType="1"/>
          </p:cNvSpPr>
          <p:nvPr/>
        </p:nvSpPr>
        <p:spPr bwMode="auto">
          <a:xfrm>
            <a:off x="5922963" y="275907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2957513" y="2708275"/>
            <a:ext cx="5311775" cy="609600"/>
            <a:chOff x="1863" y="1706"/>
            <a:chExt cx="3346" cy="384"/>
          </a:xfrm>
        </p:grpSpPr>
        <p:sp>
          <p:nvSpPr>
            <p:cNvPr id="2079" name="Line 53"/>
            <p:cNvSpPr>
              <a:spLocks noChangeShapeType="1"/>
            </p:cNvSpPr>
            <p:nvPr/>
          </p:nvSpPr>
          <p:spPr bwMode="auto">
            <a:xfrm>
              <a:off x="1863" y="1751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Rectangle 54"/>
            <p:cNvSpPr>
              <a:spLocks noChangeArrowheads="1"/>
            </p:cNvSpPr>
            <p:nvPr/>
          </p:nvSpPr>
          <p:spPr bwMode="auto">
            <a:xfrm>
              <a:off x="4289" y="1850"/>
              <a:ext cx="51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12</a:t>
              </a:r>
              <a:r>
                <a:rPr lang="en-US">
                  <a:solidFill>
                    <a:srgbClr val="000000"/>
                  </a:solidFill>
                </a:rPr>
                <a:t> m</a:t>
              </a:r>
            </a:p>
          </p:txBody>
        </p:sp>
        <p:sp>
          <p:nvSpPr>
            <p:cNvPr id="2081" name="Line 55"/>
            <p:cNvSpPr>
              <a:spLocks noChangeShapeType="1"/>
            </p:cNvSpPr>
            <p:nvPr/>
          </p:nvSpPr>
          <p:spPr bwMode="auto">
            <a:xfrm>
              <a:off x="3779" y="1737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AutoShape 56"/>
            <p:cNvSpPr>
              <a:spLocks/>
            </p:cNvSpPr>
            <p:nvPr/>
          </p:nvSpPr>
          <p:spPr bwMode="auto">
            <a:xfrm rot="-5400000">
              <a:off x="4409" y="1092"/>
              <a:ext cx="186" cy="1414"/>
            </a:xfrm>
            <a:prstGeom prst="leftBrace">
              <a:avLst>
                <a:gd name="adj1" fmla="val 6335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2971800" y="2043113"/>
            <a:ext cx="5319713" cy="566737"/>
            <a:chOff x="1872" y="1248"/>
            <a:chExt cx="3351" cy="357"/>
          </a:xfrm>
        </p:grpSpPr>
        <p:sp>
          <p:nvSpPr>
            <p:cNvPr id="2077" name="Rectangle 58"/>
            <p:cNvSpPr>
              <a:spLocks noChangeArrowheads="1"/>
            </p:cNvSpPr>
            <p:nvPr/>
          </p:nvSpPr>
          <p:spPr bwMode="auto">
            <a:xfrm>
              <a:off x="3264" y="124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>
                  <a:solidFill>
                    <a:srgbClr val="000000"/>
                  </a:solidFill>
                </a:rPr>
                <a:t>? </a:t>
              </a:r>
              <a:r>
                <a:rPr lang="en-US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2078" name="Freeform 59"/>
            <p:cNvSpPr>
              <a:spLocks/>
            </p:cNvSpPr>
            <p:nvPr/>
          </p:nvSpPr>
          <p:spPr bwMode="auto">
            <a:xfrm>
              <a:off x="1872" y="1488"/>
              <a:ext cx="3351" cy="117"/>
            </a:xfrm>
            <a:custGeom>
              <a:avLst/>
              <a:gdLst>
                <a:gd name="T0" fmla="*/ 0 w 1248"/>
                <a:gd name="T1" fmla="*/ 95 h 144"/>
                <a:gd name="T2" fmla="*/ 4500 w 1248"/>
                <a:gd name="T3" fmla="*/ 0 h 144"/>
                <a:gd name="T4" fmla="*/ 8998 w 1248"/>
                <a:gd name="T5" fmla="*/ 95 h 144"/>
                <a:gd name="T6" fmla="*/ 0 60000 65536"/>
                <a:gd name="T7" fmla="*/ 0 60000 65536"/>
                <a:gd name="T8" fmla="*/ 0 60000 65536"/>
                <a:gd name="T9" fmla="*/ 0 w 1248"/>
                <a:gd name="T10" fmla="*/ 0 h 144"/>
                <a:gd name="T11" fmla="*/ 1248 w 12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144">
                  <a:moveTo>
                    <a:pt x="0" y="144"/>
                  </a:moveTo>
                  <a:cubicBezTo>
                    <a:pt x="208" y="72"/>
                    <a:pt x="416" y="0"/>
                    <a:pt x="624" y="0"/>
                  </a:cubicBezTo>
                  <a:cubicBezTo>
                    <a:pt x="832" y="0"/>
                    <a:pt x="1040" y="72"/>
                    <a:pt x="1248" y="14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2965450" y="3228975"/>
            <a:ext cx="3036888" cy="560388"/>
            <a:chOff x="1868" y="2034"/>
            <a:chExt cx="1913" cy="353"/>
          </a:xfrm>
        </p:grpSpPr>
        <p:sp>
          <p:nvSpPr>
            <p:cNvPr id="2075" name="Rectangle 61"/>
            <p:cNvSpPr>
              <a:spLocks noChangeArrowheads="1"/>
            </p:cNvSpPr>
            <p:nvPr/>
          </p:nvSpPr>
          <p:spPr bwMode="auto">
            <a:xfrm>
              <a:off x="2705" y="2099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rgbClr val="000000"/>
                  </a:solidFill>
                </a:rPr>
                <a:t>? </a:t>
              </a:r>
              <a:r>
                <a:rPr lang="en-US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2076" name="Freeform 62"/>
            <p:cNvSpPr>
              <a:spLocks/>
            </p:cNvSpPr>
            <p:nvPr/>
          </p:nvSpPr>
          <p:spPr bwMode="auto">
            <a:xfrm>
              <a:off x="1868" y="2034"/>
              <a:ext cx="1913" cy="109"/>
            </a:xfrm>
            <a:custGeom>
              <a:avLst/>
              <a:gdLst>
                <a:gd name="T0" fmla="*/ 0 w 1872"/>
                <a:gd name="T1" fmla="*/ 0 h 96"/>
                <a:gd name="T2" fmla="*/ 1002 w 1872"/>
                <a:gd name="T3" fmla="*/ 124 h 96"/>
                <a:gd name="T4" fmla="*/ 1955 w 1872"/>
                <a:gd name="T5" fmla="*/ 0 h 96"/>
                <a:gd name="T6" fmla="*/ 0 60000 65536"/>
                <a:gd name="T7" fmla="*/ 0 60000 65536"/>
                <a:gd name="T8" fmla="*/ 0 60000 65536"/>
                <a:gd name="T9" fmla="*/ 0 w 1872"/>
                <a:gd name="T10" fmla="*/ 0 h 96"/>
                <a:gd name="T11" fmla="*/ 1872 w 187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96">
                  <a:moveTo>
                    <a:pt x="0" y="0"/>
                  </a:moveTo>
                  <a:cubicBezTo>
                    <a:pt x="324" y="48"/>
                    <a:pt x="648" y="96"/>
                    <a:pt x="960" y="96"/>
                  </a:cubicBezTo>
                  <a:cubicBezTo>
                    <a:pt x="1272" y="96"/>
                    <a:pt x="1572" y="48"/>
                    <a:pt x="187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/>
      <p:bldP spid="26629" grpId="0"/>
      <p:bldP spid="26630" grpId="0"/>
      <p:bldP spid="26634" grpId="0"/>
      <p:bldP spid="26635" grpId="0"/>
      <p:bldP spid="26636" grpId="0"/>
      <p:bldP spid="26637" grpId="0"/>
      <p:bldP spid="26638" grpId="0"/>
      <p:bldP spid="26639" grpId="0"/>
      <p:bldP spid="26640" grpId="0"/>
      <p:bldP spid="26641" grpId="0"/>
      <p:bldP spid="26642" grpId="0" animBg="1"/>
      <p:bldP spid="266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3354" name="Picture 3" descr="redmistwal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55" name="Rectangle 4"/>
            <p:cNvSpPr>
              <a:spLocks noChangeArrowheads="1"/>
            </p:cNvSpPr>
            <p:nvPr/>
          </p:nvSpPr>
          <p:spPr bwMode="auto">
            <a:xfrm>
              <a:off x="2016" y="1811"/>
              <a:ext cx="1792" cy="1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-381000" y="2057400"/>
            <a:ext cx="98298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5800" b="1">
              <a:solidFill>
                <a:srgbClr val="CC00FF"/>
              </a:solidFill>
            </a:endParaRPr>
          </a:p>
        </p:txBody>
      </p:sp>
      <p:grpSp>
        <p:nvGrpSpPr>
          <p:cNvPr id="13316" name="Group 6"/>
          <p:cNvGrpSpPr>
            <a:grpSpLocks/>
          </p:cNvGrpSpPr>
          <p:nvPr/>
        </p:nvGrpSpPr>
        <p:grpSpPr bwMode="auto">
          <a:xfrm>
            <a:off x="4176713" y="152400"/>
            <a:ext cx="4800600" cy="847725"/>
            <a:chOff x="2350" y="1008"/>
            <a:chExt cx="1826" cy="534"/>
          </a:xfrm>
        </p:grpSpPr>
        <p:pic>
          <p:nvPicPr>
            <p:cNvPr id="13350" name="Picture 7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1" name="Picture 8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2" name="Picture 9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3" name="Picture 10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17" name="Picture 11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3" y="24384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2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9538" y="42672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9" name="Group 13"/>
          <p:cNvGrpSpPr>
            <a:grpSpLocks/>
          </p:cNvGrpSpPr>
          <p:nvPr/>
        </p:nvGrpSpPr>
        <p:grpSpPr bwMode="auto">
          <a:xfrm>
            <a:off x="61913" y="228600"/>
            <a:ext cx="2898775" cy="847725"/>
            <a:chOff x="2350" y="1008"/>
            <a:chExt cx="1826" cy="534"/>
          </a:xfrm>
        </p:grpSpPr>
        <p:pic>
          <p:nvPicPr>
            <p:cNvPr id="13346" name="Picture 14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7" name="Picture 15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8" name="Picture 16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9" name="Picture 17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20" name="Picture 18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9713" y="47244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9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05713" y="23622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20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7113" y="32004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1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9513" y="52578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2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5513" y="28956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3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113" y="5934075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4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38513" y="42672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5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24313" y="16002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6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64538" y="29718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7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24713" y="57150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28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32688" y="3724275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Text Box 29"/>
          <p:cNvSpPr txBox="1">
            <a:spLocks noChangeArrowheads="1"/>
          </p:cNvSpPr>
          <p:nvPr/>
        </p:nvSpPr>
        <p:spPr bwMode="auto">
          <a:xfrm>
            <a:off x="3567113" y="259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3332" name="Picture 30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2513" y="48768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31" descr="SPARK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2513" y="14478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32" descr="A1"/>
          <p:cNvPicPr>
            <a:picLocks noChangeAspect="1" noChangeArrowheads="1"/>
          </p:cNvPicPr>
          <p:nvPr/>
        </p:nvPicPr>
        <p:blipFill>
          <a:blip r:embed="rId5"/>
          <a:srcRect l="36363" t="-13333" r="36363"/>
          <a:stretch>
            <a:fillRect/>
          </a:stretch>
        </p:blipFill>
        <p:spPr bwMode="auto">
          <a:xfrm>
            <a:off x="3886200" y="5562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33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25146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34" descr="flower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7" name="Picture 35" descr="flower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8" name="Picture 36" descr="flower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92455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37" descr="flower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592455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0" name="Picture 38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29718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1" name="Picture 39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14478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2" name="Picture 40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35814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3" name="Picture 41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16002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4" name="Picture 42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335280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91" name="WordArt 43"/>
          <p:cNvSpPr>
            <a:spLocks noChangeArrowheads="1" noChangeShapeType="1" noTextEdit="1"/>
          </p:cNvSpPr>
          <p:nvPr/>
        </p:nvSpPr>
        <p:spPr bwMode="auto">
          <a:xfrm>
            <a:off x="914400" y="20574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50000">
                      <a:schemeClr val="folHlink"/>
                    </a:gs>
                    <a:gs pos="100000">
                      <a:schemeClr val="tx1"/>
                    </a:gs>
                  </a:gsLst>
                  <a:lin ang="5400000" scaled="1"/>
                </a:gra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/>
              </a:rPr>
              <a:t>          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80963"/>
            <a:ext cx="9144000" cy="69389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914400" y="37465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Số thứ nhất kém số thứ hai là </a:t>
            </a:r>
            <a:r>
              <a:rPr lang="en-US">
                <a:solidFill>
                  <a:srgbClr val="FF0000"/>
                </a:solidFill>
              </a:rPr>
              <a:t>123</a:t>
            </a:r>
            <a:r>
              <a:rPr lang="en-US">
                <a:solidFill>
                  <a:srgbClr val="0000FF"/>
                </a:solidFill>
              </a:rPr>
              <a:t>. Tỉ số của hai số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ó là       . Tìm hai số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ó.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05200" y="13716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</a:rPr>
              <a:t>Bài giải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49325" y="-76200"/>
            <a:ext cx="13366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*</a:t>
            </a:r>
            <a:r>
              <a:rPr lang="en-US" sz="2400" u="sng">
                <a:solidFill>
                  <a:srgbClr val="000000"/>
                </a:solidFill>
              </a:rPr>
              <a:t>Bài 1:</a:t>
            </a:r>
            <a:r>
              <a:rPr lang="en-US">
                <a:solidFill>
                  <a:schemeClr val="tx2"/>
                </a:solidFill>
              </a:rPr>
              <a:t> </a:t>
            </a:r>
            <a:br>
              <a:rPr lang="en-US">
                <a:solidFill>
                  <a:schemeClr val="tx2"/>
                </a:solidFill>
              </a:rPr>
            </a:br>
            <a:endParaRPr lang="en-US" b="1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>
            <p:ph/>
          </p:nvPr>
        </p:nvGraphicFramePr>
        <p:xfrm>
          <a:off x="7042150" y="228600"/>
          <a:ext cx="273050" cy="765175"/>
        </p:xfrm>
        <a:graphic>
          <a:graphicData uri="http://schemas.openxmlformats.org/presentationml/2006/ole">
            <p:oleObj spid="_x0000_s3074" name="Equation" r:id="rId6" imgW="152334" imgH="393529" progId="Equation.3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295400" y="2133600"/>
            <a:ext cx="18907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 u="sng">
                <a:solidFill>
                  <a:srgbClr val="000000"/>
                </a:solidFill>
              </a:rPr>
              <a:t>Số thứ nhất</a:t>
            </a:r>
            <a:r>
              <a:rPr lang="en-US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295400" y="2743200"/>
            <a:ext cx="1717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 u="sng">
                <a:solidFill>
                  <a:srgbClr val="000000"/>
                </a:solidFill>
              </a:rPr>
              <a:t>Số thứ hai</a:t>
            </a:r>
            <a:r>
              <a:rPr lang="en-US">
                <a:solidFill>
                  <a:srgbClr val="000000"/>
                </a:solidFill>
              </a:rPr>
              <a:t> :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3262313" y="30908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248400" y="3090863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740150" y="17875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? 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472113" y="2397125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FF0000"/>
                </a:solidFill>
              </a:rPr>
              <a:t>123</a:t>
            </a:r>
            <a:r>
              <a:rPr lang="en-US" b="1">
                <a:solidFill>
                  <a:schemeClr val="folHlink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990600" y="16764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000000"/>
                </a:solidFill>
              </a:rPr>
              <a:t>Ta có s</a:t>
            </a:r>
            <a:r>
              <a:rPr lang="vi-VN" sz="2000" b="1" u="sng">
                <a:solidFill>
                  <a:srgbClr val="000000"/>
                </a:solidFill>
              </a:rPr>
              <a:t>ơ</a:t>
            </a:r>
            <a:r>
              <a:rPr lang="en-US" sz="2000" b="1" u="sng">
                <a:solidFill>
                  <a:srgbClr val="000000"/>
                </a:solidFill>
              </a:rPr>
              <a:t> </a:t>
            </a:r>
            <a:r>
              <a:rPr lang="vi-VN" sz="2000" b="1" u="sng">
                <a:solidFill>
                  <a:srgbClr val="000000"/>
                </a:solidFill>
              </a:rPr>
              <a:t>đ</a:t>
            </a:r>
            <a:r>
              <a:rPr lang="en-US" sz="2000" b="1" u="sng">
                <a:solidFill>
                  <a:srgbClr val="000000"/>
                </a:solidFill>
              </a:rPr>
              <a:t>ồ: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3111500" y="256222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4627563" y="2570163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Freeform 16"/>
          <p:cNvSpPr>
            <a:spLocks/>
          </p:cNvSpPr>
          <p:nvPr/>
        </p:nvSpPr>
        <p:spPr bwMode="auto">
          <a:xfrm>
            <a:off x="3144838" y="2195513"/>
            <a:ext cx="1462087" cy="111125"/>
          </a:xfrm>
          <a:custGeom>
            <a:avLst/>
            <a:gdLst>
              <a:gd name="T0" fmla="*/ 0 w 1248"/>
              <a:gd name="T1" fmla="*/ 85755305 h 144"/>
              <a:gd name="T2" fmla="*/ 856450221 w 1248"/>
              <a:gd name="T3" fmla="*/ 0 h 144"/>
              <a:gd name="T4" fmla="*/ 1712899271 w 1248"/>
              <a:gd name="T5" fmla="*/ 85755305 h 144"/>
              <a:gd name="T6" fmla="*/ 0 60000 65536"/>
              <a:gd name="T7" fmla="*/ 0 60000 65536"/>
              <a:gd name="T8" fmla="*/ 0 60000 65536"/>
              <a:gd name="T9" fmla="*/ 0 w 1248"/>
              <a:gd name="T10" fmla="*/ 0 h 144"/>
              <a:gd name="T11" fmla="*/ 1248 w 1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44">
                <a:moveTo>
                  <a:pt x="0" y="144"/>
                </a:moveTo>
                <a:cubicBezTo>
                  <a:pt x="208" y="72"/>
                  <a:pt x="416" y="0"/>
                  <a:pt x="624" y="0"/>
                </a:cubicBezTo>
                <a:cubicBezTo>
                  <a:pt x="832" y="0"/>
                  <a:pt x="1040" y="72"/>
                  <a:pt x="1248" y="144"/>
                </a:cubicBez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4862513" y="32702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? 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3130550" y="3194050"/>
            <a:ext cx="3754438" cy="131763"/>
          </a:xfrm>
          <a:custGeom>
            <a:avLst/>
            <a:gdLst>
              <a:gd name="T0" fmla="*/ 0 w 1872"/>
              <a:gd name="T1" fmla="*/ 0 h 96"/>
              <a:gd name="T2" fmla="*/ 2147483647 w 1872"/>
              <a:gd name="T3" fmla="*/ 180848863 h 96"/>
              <a:gd name="T4" fmla="*/ 2147483647 w 1872"/>
              <a:gd name="T5" fmla="*/ 0 h 96"/>
              <a:gd name="T6" fmla="*/ 0 60000 65536"/>
              <a:gd name="T7" fmla="*/ 0 60000 65536"/>
              <a:gd name="T8" fmla="*/ 0 60000 65536"/>
              <a:gd name="T9" fmla="*/ 0 w 1872"/>
              <a:gd name="T10" fmla="*/ 0 h 96"/>
              <a:gd name="T11" fmla="*/ 1872 w 187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96">
                <a:moveTo>
                  <a:pt x="0" y="0"/>
                </a:moveTo>
                <a:cubicBezTo>
                  <a:pt x="324" y="48"/>
                  <a:pt x="648" y="96"/>
                  <a:pt x="960" y="96"/>
                </a:cubicBezTo>
                <a:cubicBezTo>
                  <a:pt x="1272" y="96"/>
                  <a:pt x="1572" y="48"/>
                  <a:pt x="1872" y="0"/>
                </a:cubicBez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8691" name="AutoShape 19"/>
          <p:cNvSpPr>
            <a:spLocks/>
          </p:cNvSpPr>
          <p:nvPr/>
        </p:nvSpPr>
        <p:spPr bwMode="auto">
          <a:xfrm rot="-5400000">
            <a:off x="5673726" y="1800225"/>
            <a:ext cx="228600" cy="2225675"/>
          </a:xfrm>
          <a:prstGeom prst="rightBrace">
            <a:avLst>
              <a:gd name="adj1" fmla="val 8113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3124200" y="41148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5 - 2  =</a:t>
            </a:r>
            <a:r>
              <a:rPr lang="en-US" sz="2000" b="1">
                <a:solidFill>
                  <a:srgbClr val="FF00FF"/>
                </a:solidFill>
              </a:rPr>
              <a:t> 3 </a:t>
            </a:r>
            <a:r>
              <a:rPr lang="en-US" sz="2000" b="1">
                <a:solidFill>
                  <a:srgbClr val="000000"/>
                </a:solidFill>
              </a:rPr>
              <a:t>(phần)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398713" y="37338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Hiệu số phần bằng nhau là: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87688" y="4876800"/>
            <a:ext cx="31607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123 : 3 x 2  = </a:t>
            </a:r>
            <a:r>
              <a:rPr lang="en-US" sz="2000" b="1">
                <a:solidFill>
                  <a:srgbClr val="FF00FF"/>
                </a:solidFill>
              </a:rPr>
              <a:t>82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438400" y="449580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Số thứ nhất là: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3087688" y="5638800"/>
            <a:ext cx="28559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123 + 82 =</a:t>
            </a:r>
            <a:r>
              <a:rPr lang="en-US" sz="2000" b="1">
                <a:solidFill>
                  <a:srgbClr val="FF00FF"/>
                </a:solidFill>
              </a:rPr>
              <a:t> 205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438400" y="525780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Số thứ hai là: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1752600" y="6096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00"/>
                </a:solidFill>
              </a:rPr>
              <a:t>Đáp số: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2895600" y="6137275"/>
            <a:ext cx="5410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*</a:t>
            </a:r>
            <a:r>
              <a:rPr lang="en-US" sz="2000" b="1">
                <a:solidFill>
                  <a:srgbClr val="000000"/>
                </a:solidFill>
              </a:rPr>
              <a:t>Số thứ nhấtù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>
                <a:solidFill>
                  <a:srgbClr val="FF00FF"/>
                </a:solidFill>
              </a:rPr>
              <a:t>82</a:t>
            </a:r>
            <a:r>
              <a:rPr lang="en-US" b="1">
                <a:solidFill>
                  <a:srgbClr val="FF00FF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 - * </a:t>
            </a:r>
            <a:r>
              <a:rPr lang="en-US" sz="2000" b="1">
                <a:solidFill>
                  <a:srgbClr val="000000"/>
                </a:solidFill>
              </a:rPr>
              <a:t>Số thứ hai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>
                <a:solidFill>
                  <a:srgbClr val="FF00FF"/>
                </a:solidFill>
              </a:rPr>
              <a:t>205</a:t>
            </a: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109913" y="2971800"/>
            <a:ext cx="3824287" cy="228600"/>
            <a:chOff x="1536" y="1872"/>
            <a:chExt cx="2409" cy="144"/>
          </a:xfrm>
        </p:grpSpPr>
        <p:sp>
          <p:nvSpPr>
            <p:cNvPr id="3108" name="Line 29"/>
            <p:cNvSpPr>
              <a:spLocks noChangeShapeType="1"/>
            </p:cNvSpPr>
            <p:nvPr/>
          </p:nvSpPr>
          <p:spPr bwMode="auto">
            <a:xfrm>
              <a:off x="1536" y="1946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30"/>
            <p:cNvSpPr>
              <a:spLocks noChangeShapeType="1"/>
            </p:cNvSpPr>
            <p:nvPr/>
          </p:nvSpPr>
          <p:spPr bwMode="auto">
            <a:xfrm>
              <a:off x="153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31"/>
            <p:cNvSpPr>
              <a:spLocks noChangeShapeType="1"/>
            </p:cNvSpPr>
            <p:nvPr/>
          </p:nvSpPr>
          <p:spPr bwMode="auto">
            <a:xfrm>
              <a:off x="2016" y="1946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32"/>
            <p:cNvSpPr>
              <a:spLocks noChangeShapeType="1"/>
            </p:cNvSpPr>
            <p:nvPr/>
          </p:nvSpPr>
          <p:spPr bwMode="auto">
            <a:xfrm>
              <a:off x="201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33"/>
            <p:cNvSpPr>
              <a:spLocks noChangeShapeType="1"/>
            </p:cNvSpPr>
            <p:nvPr/>
          </p:nvSpPr>
          <p:spPr bwMode="auto">
            <a:xfrm>
              <a:off x="2496" y="1946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34"/>
            <p:cNvSpPr>
              <a:spLocks noChangeShapeType="1"/>
            </p:cNvSpPr>
            <p:nvPr/>
          </p:nvSpPr>
          <p:spPr bwMode="auto">
            <a:xfrm>
              <a:off x="249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35"/>
            <p:cNvSpPr>
              <a:spLocks noChangeShapeType="1"/>
            </p:cNvSpPr>
            <p:nvPr/>
          </p:nvSpPr>
          <p:spPr bwMode="auto">
            <a:xfrm>
              <a:off x="2976" y="1946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Line 36"/>
            <p:cNvSpPr>
              <a:spLocks noChangeShapeType="1"/>
            </p:cNvSpPr>
            <p:nvPr/>
          </p:nvSpPr>
          <p:spPr bwMode="auto">
            <a:xfrm>
              <a:off x="297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Line 37"/>
            <p:cNvSpPr>
              <a:spLocks noChangeShapeType="1"/>
            </p:cNvSpPr>
            <p:nvPr/>
          </p:nvSpPr>
          <p:spPr bwMode="auto">
            <a:xfrm>
              <a:off x="3456" y="1946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Line 38"/>
            <p:cNvSpPr>
              <a:spLocks noChangeShapeType="1"/>
            </p:cNvSpPr>
            <p:nvPr/>
          </p:nvSpPr>
          <p:spPr bwMode="auto">
            <a:xfrm>
              <a:off x="345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Line 39"/>
            <p:cNvSpPr>
              <a:spLocks noChangeShapeType="1"/>
            </p:cNvSpPr>
            <p:nvPr/>
          </p:nvSpPr>
          <p:spPr bwMode="auto">
            <a:xfrm>
              <a:off x="3936" y="1872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3103563" y="2341563"/>
            <a:ext cx="1538287" cy="228600"/>
            <a:chOff x="2832" y="1558"/>
            <a:chExt cx="969" cy="144"/>
          </a:xfrm>
        </p:grpSpPr>
        <p:sp>
          <p:nvSpPr>
            <p:cNvPr id="3103" name="Line 41"/>
            <p:cNvSpPr>
              <a:spLocks noChangeShapeType="1"/>
            </p:cNvSpPr>
            <p:nvPr/>
          </p:nvSpPr>
          <p:spPr bwMode="auto">
            <a:xfrm>
              <a:off x="2832" y="1632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42"/>
            <p:cNvSpPr>
              <a:spLocks noChangeShapeType="1"/>
            </p:cNvSpPr>
            <p:nvPr/>
          </p:nvSpPr>
          <p:spPr bwMode="auto">
            <a:xfrm>
              <a:off x="283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43"/>
            <p:cNvSpPr>
              <a:spLocks noChangeShapeType="1"/>
            </p:cNvSpPr>
            <p:nvPr/>
          </p:nvSpPr>
          <p:spPr bwMode="auto">
            <a:xfrm>
              <a:off x="3312" y="1632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44"/>
            <p:cNvSpPr>
              <a:spLocks noChangeShapeType="1"/>
            </p:cNvSpPr>
            <p:nvPr/>
          </p:nvSpPr>
          <p:spPr bwMode="auto">
            <a:xfrm>
              <a:off x="331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45"/>
            <p:cNvSpPr>
              <a:spLocks noChangeShapeType="1"/>
            </p:cNvSpPr>
            <p:nvPr/>
          </p:nvSpPr>
          <p:spPr bwMode="auto">
            <a:xfrm>
              <a:off x="379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2" name="Rectangle 46"/>
          <p:cNvSpPr>
            <a:spLocks noChangeArrowheads="1"/>
          </p:cNvSpPr>
          <p:nvPr/>
        </p:nvSpPr>
        <p:spPr bwMode="auto">
          <a:xfrm>
            <a:off x="609600" y="1447800"/>
            <a:ext cx="8229600" cy="5318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 build="p"/>
      <p:bldP spid="28677" grpId="0"/>
      <p:bldP spid="28679" grpId="0"/>
      <p:bldP spid="28680" grpId="0"/>
      <p:bldP spid="28683" grpId="0"/>
      <p:bldP spid="28684" grpId="0"/>
      <p:bldP spid="28685" grpId="0"/>
      <p:bldP spid="28686" grpId="0" animBg="1"/>
      <p:bldP spid="28687" grpId="0" animBg="1"/>
      <p:bldP spid="28688" grpId="0" animBg="1"/>
      <p:bldP spid="28689" grpId="0"/>
      <p:bldP spid="28690" grpId="0" animBg="1"/>
      <p:bldP spid="28691" grpId="0" animBg="1"/>
      <p:bldP spid="28692" grpId="0"/>
      <p:bldP spid="28693" grpId="0"/>
      <p:bldP spid="28694" grpId="0"/>
      <p:bldP spid="28695" grpId="0"/>
      <p:bldP spid="28696" grpId="0"/>
      <p:bldP spid="28697" grpId="0"/>
      <p:bldP spid="28698" grpId="0"/>
      <p:bldP spid="286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 descr="cabg0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14400" y="37465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Mẹ h</a:t>
            </a:r>
            <a:r>
              <a:rPr lang="vi-VN">
                <a:solidFill>
                  <a:srgbClr val="0000FF"/>
                </a:solidFill>
              </a:rPr>
              <a:t>ơ</a:t>
            </a:r>
            <a:r>
              <a:rPr lang="en-US">
                <a:solidFill>
                  <a:srgbClr val="0000FF"/>
                </a:solidFill>
              </a:rPr>
              <a:t>n con </a:t>
            </a:r>
            <a:r>
              <a:rPr lang="en-US">
                <a:solidFill>
                  <a:srgbClr val="FF0000"/>
                </a:solidFill>
              </a:rPr>
              <a:t>25</a:t>
            </a:r>
            <a:r>
              <a:rPr lang="en-US">
                <a:solidFill>
                  <a:srgbClr val="0000FF"/>
                </a:solidFill>
              </a:rPr>
              <a:t> tuổi. Tuổi mẹ bằng       tuổi con. Tính tuổi của mỗi ng</a:t>
            </a:r>
            <a:r>
              <a:rPr lang="vi-VN">
                <a:solidFill>
                  <a:srgbClr val="0000FF"/>
                </a:solidFill>
              </a:rPr>
              <a:t>ư</a:t>
            </a:r>
            <a:r>
              <a:rPr lang="en-US">
                <a:solidFill>
                  <a:srgbClr val="0000FF"/>
                </a:solidFill>
              </a:rPr>
              <a:t>ời.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05200" y="13716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</a:rPr>
              <a:t>Bài giải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949325" y="-76200"/>
            <a:ext cx="13366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*</a:t>
            </a:r>
            <a:r>
              <a:rPr lang="en-US" sz="2400" u="sng">
                <a:solidFill>
                  <a:srgbClr val="000000"/>
                </a:solidFill>
              </a:rPr>
              <a:t>Bài 2:</a:t>
            </a:r>
            <a:r>
              <a:rPr lang="en-US">
                <a:solidFill>
                  <a:schemeClr val="tx2"/>
                </a:solidFill>
              </a:rPr>
              <a:t> </a:t>
            </a:r>
            <a:br>
              <a:rPr lang="en-US">
                <a:solidFill>
                  <a:schemeClr val="tx2"/>
                </a:solidFill>
              </a:rPr>
            </a:br>
            <a:endParaRPr lang="en-US" b="1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>
            <p:ph/>
          </p:nvPr>
        </p:nvGraphicFramePr>
        <p:xfrm>
          <a:off x="4724400" y="228600"/>
          <a:ext cx="274638" cy="766763"/>
        </p:xfrm>
        <a:graphic>
          <a:graphicData uri="http://schemas.openxmlformats.org/presentationml/2006/ole">
            <p:oleObj spid="_x0000_s4098" name="Equation" r:id="rId6" imgW="152334" imgH="393529" progId="Equation.3">
              <p:embed/>
            </p:oleObj>
          </a:graphicData>
        </a:graphic>
      </p:graphicFrame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295400" y="2133600"/>
            <a:ext cx="18907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>
                <a:solidFill>
                  <a:srgbClr val="000000"/>
                </a:solidFill>
              </a:rPr>
              <a:t>Tuổi con :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295400" y="2743200"/>
            <a:ext cx="1717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*</a:t>
            </a:r>
            <a:r>
              <a:rPr lang="en-US">
                <a:solidFill>
                  <a:srgbClr val="000000"/>
                </a:solidFill>
              </a:rPr>
              <a:t>Tuổi mẹ :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054350" y="30559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040438" y="30559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352800" y="1752600"/>
            <a:ext cx="126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? </a:t>
            </a:r>
            <a:r>
              <a:rPr lang="en-US" sz="2000" b="1">
                <a:solidFill>
                  <a:srgbClr val="000000"/>
                </a:solidFill>
              </a:rPr>
              <a:t>tuổi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5867400" y="23622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25 </a:t>
            </a:r>
            <a:r>
              <a:rPr lang="en-US" sz="2000" b="1">
                <a:solidFill>
                  <a:srgbClr val="000000"/>
                </a:solidFill>
              </a:rPr>
              <a:t>tuổi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990600" y="16764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FF"/>
                </a:solidFill>
              </a:rPr>
              <a:t>Ta có s</a:t>
            </a:r>
            <a:r>
              <a:rPr lang="vi-VN" sz="2000" b="1" u="sng">
                <a:solidFill>
                  <a:srgbClr val="FF00FF"/>
                </a:solidFill>
              </a:rPr>
              <a:t>ơ</a:t>
            </a:r>
            <a:r>
              <a:rPr lang="en-US" sz="2000" b="1" u="sng">
                <a:solidFill>
                  <a:srgbClr val="FF00FF"/>
                </a:solidFill>
              </a:rPr>
              <a:t> </a:t>
            </a:r>
            <a:r>
              <a:rPr lang="vi-VN" sz="2000" b="1" u="sng">
                <a:solidFill>
                  <a:srgbClr val="FF00FF"/>
                </a:solidFill>
              </a:rPr>
              <a:t>đ</a:t>
            </a:r>
            <a:r>
              <a:rPr lang="en-US" sz="2000" b="1" u="sng">
                <a:solidFill>
                  <a:srgbClr val="FF00FF"/>
                </a:solidFill>
              </a:rPr>
              <a:t>ồ: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903538" y="25273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419600" y="2535238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Freeform 16"/>
          <p:cNvSpPr>
            <a:spLocks/>
          </p:cNvSpPr>
          <p:nvPr/>
        </p:nvSpPr>
        <p:spPr bwMode="auto">
          <a:xfrm>
            <a:off x="2936875" y="2160588"/>
            <a:ext cx="1462088" cy="111125"/>
          </a:xfrm>
          <a:custGeom>
            <a:avLst/>
            <a:gdLst>
              <a:gd name="T0" fmla="*/ 0 w 1248"/>
              <a:gd name="T1" fmla="*/ 85755305 h 144"/>
              <a:gd name="T2" fmla="*/ 856450807 w 1248"/>
              <a:gd name="T3" fmla="*/ 0 h 144"/>
              <a:gd name="T4" fmla="*/ 1712901614 w 1248"/>
              <a:gd name="T5" fmla="*/ 85755305 h 144"/>
              <a:gd name="T6" fmla="*/ 0 60000 65536"/>
              <a:gd name="T7" fmla="*/ 0 60000 65536"/>
              <a:gd name="T8" fmla="*/ 0 60000 65536"/>
              <a:gd name="T9" fmla="*/ 0 w 1248"/>
              <a:gd name="T10" fmla="*/ 0 h 144"/>
              <a:gd name="T11" fmla="*/ 1248 w 1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44">
                <a:moveTo>
                  <a:pt x="0" y="144"/>
                </a:moveTo>
                <a:cubicBezTo>
                  <a:pt x="208" y="72"/>
                  <a:pt x="416" y="0"/>
                  <a:pt x="624" y="0"/>
                </a:cubicBezTo>
                <a:cubicBezTo>
                  <a:pt x="832" y="0"/>
                  <a:pt x="1040" y="72"/>
                  <a:pt x="1248" y="144"/>
                </a:cubicBez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419600" y="3235325"/>
            <a:ext cx="113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? </a:t>
            </a:r>
            <a:r>
              <a:rPr lang="en-US" sz="2000" b="1">
                <a:solidFill>
                  <a:srgbClr val="000000"/>
                </a:solidFill>
              </a:rPr>
              <a:t>tuổi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922588" y="3179763"/>
            <a:ext cx="5299075" cy="111125"/>
          </a:xfrm>
          <a:custGeom>
            <a:avLst/>
            <a:gdLst>
              <a:gd name="T0" fmla="*/ 0 w 1872"/>
              <a:gd name="T1" fmla="*/ 0 h 96"/>
              <a:gd name="T2" fmla="*/ 2147483647 w 1872"/>
              <a:gd name="T3" fmla="*/ 128632971 h 96"/>
              <a:gd name="T4" fmla="*/ 2147483647 w 1872"/>
              <a:gd name="T5" fmla="*/ 0 h 96"/>
              <a:gd name="T6" fmla="*/ 0 60000 65536"/>
              <a:gd name="T7" fmla="*/ 0 60000 65536"/>
              <a:gd name="T8" fmla="*/ 0 60000 65536"/>
              <a:gd name="T9" fmla="*/ 0 w 1872"/>
              <a:gd name="T10" fmla="*/ 0 h 96"/>
              <a:gd name="T11" fmla="*/ 1872 w 187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96">
                <a:moveTo>
                  <a:pt x="0" y="0"/>
                </a:moveTo>
                <a:cubicBezTo>
                  <a:pt x="324" y="48"/>
                  <a:pt x="648" y="96"/>
                  <a:pt x="960" y="96"/>
                </a:cubicBezTo>
                <a:cubicBezTo>
                  <a:pt x="1272" y="96"/>
                  <a:pt x="1572" y="48"/>
                  <a:pt x="1872" y="0"/>
                </a:cubicBez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9715" name="AutoShape 19"/>
          <p:cNvSpPr>
            <a:spLocks/>
          </p:cNvSpPr>
          <p:nvPr/>
        </p:nvSpPr>
        <p:spPr bwMode="auto">
          <a:xfrm rot="-5400000">
            <a:off x="6217444" y="1013619"/>
            <a:ext cx="228600" cy="3729038"/>
          </a:xfrm>
          <a:prstGeom prst="rightBrace">
            <a:avLst>
              <a:gd name="adj1" fmla="val 1359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3124200" y="41148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7 - 2  =</a:t>
            </a:r>
            <a:r>
              <a:rPr lang="en-US" sz="2000" b="1">
                <a:solidFill>
                  <a:srgbClr val="FF00FF"/>
                </a:solidFill>
              </a:rPr>
              <a:t> 5 </a:t>
            </a:r>
            <a:r>
              <a:rPr lang="en-US" sz="2000" b="1">
                <a:solidFill>
                  <a:srgbClr val="000000"/>
                </a:solidFill>
              </a:rPr>
              <a:t>(phần)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2398713" y="37338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Hiệu số phần bằng nhau là: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3087688" y="4876800"/>
            <a:ext cx="31607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25 : 5 x 2  = </a:t>
            </a:r>
            <a:r>
              <a:rPr lang="en-US" sz="2000">
                <a:solidFill>
                  <a:srgbClr val="FF00FF"/>
                </a:solidFill>
              </a:rPr>
              <a:t>10</a:t>
            </a: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(tuổi)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2438400" y="449580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Tuổi của con là: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3087688" y="5638800"/>
            <a:ext cx="28559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25 + 10 =</a:t>
            </a: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>
                <a:solidFill>
                  <a:srgbClr val="FF00FF"/>
                </a:solidFill>
              </a:rPr>
              <a:t>35</a:t>
            </a: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(tuổi)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2438400" y="525780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</a:rPr>
              <a:t>Tuổi của mẹ là: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6096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u="sng">
                <a:solidFill>
                  <a:srgbClr val="FF0000"/>
                </a:solidFill>
              </a:rPr>
              <a:t>Đáp số: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2895600" y="6137275"/>
            <a:ext cx="4648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*</a:t>
            </a:r>
            <a:r>
              <a:rPr lang="en-US" sz="2000" b="1">
                <a:solidFill>
                  <a:srgbClr val="000000"/>
                </a:solidFill>
              </a:rPr>
              <a:t>Tuổi con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>
                <a:solidFill>
                  <a:srgbClr val="FF00FF"/>
                </a:solidFill>
              </a:rPr>
              <a:t>10</a:t>
            </a:r>
            <a:r>
              <a:rPr lang="en-US" b="1">
                <a:solidFill>
                  <a:srgbClr val="FF00FF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 - * </a:t>
            </a:r>
            <a:r>
              <a:rPr lang="en-US" sz="2000" b="1">
                <a:solidFill>
                  <a:srgbClr val="000000"/>
                </a:solidFill>
              </a:rPr>
              <a:t>Tuổi mẹ</a:t>
            </a:r>
            <a:r>
              <a:rPr lang="en-US" b="1">
                <a:solidFill>
                  <a:srgbClr val="000000"/>
                </a:solidFill>
              </a:rPr>
              <a:t>: </a:t>
            </a:r>
            <a:r>
              <a:rPr lang="en-US" sz="2000">
                <a:solidFill>
                  <a:srgbClr val="FF00FF"/>
                </a:solidFill>
              </a:rPr>
              <a:t>35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895600" y="2306638"/>
            <a:ext cx="1538288" cy="228600"/>
            <a:chOff x="2832" y="1558"/>
            <a:chExt cx="969" cy="144"/>
          </a:xfrm>
        </p:grpSpPr>
        <p:sp>
          <p:nvSpPr>
            <p:cNvPr id="4142" name="Line 29"/>
            <p:cNvSpPr>
              <a:spLocks noChangeShapeType="1"/>
            </p:cNvSpPr>
            <p:nvPr/>
          </p:nvSpPr>
          <p:spPr bwMode="auto">
            <a:xfrm>
              <a:off x="2832" y="1632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30"/>
            <p:cNvSpPr>
              <a:spLocks noChangeShapeType="1"/>
            </p:cNvSpPr>
            <p:nvPr/>
          </p:nvSpPr>
          <p:spPr bwMode="auto">
            <a:xfrm>
              <a:off x="283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Line 31"/>
            <p:cNvSpPr>
              <a:spLocks noChangeShapeType="1"/>
            </p:cNvSpPr>
            <p:nvPr/>
          </p:nvSpPr>
          <p:spPr bwMode="auto">
            <a:xfrm>
              <a:off x="3312" y="1632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32"/>
            <p:cNvSpPr>
              <a:spLocks noChangeShapeType="1"/>
            </p:cNvSpPr>
            <p:nvPr/>
          </p:nvSpPr>
          <p:spPr bwMode="auto">
            <a:xfrm>
              <a:off x="331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Line 33"/>
            <p:cNvSpPr>
              <a:spLocks noChangeShapeType="1"/>
            </p:cNvSpPr>
            <p:nvPr/>
          </p:nvSpPr>
          <p:spPr bwMode="auto">
            <a:xfrm>
              <a:off x="3792" y="1558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5" name="Rectangle 34"/>
          <p:cNvSpPr>
            <a:spLocks noChangeArrowheads="1"/>
          </p:cNvSpPr>
          <p:nvPr/>
        </p:nvSpPr>
        <p:spPr bwMode="auto">
          <a:xfrm>
            <a:off x="609600" y="1447800"/>
            <a:ext cx="8229600" cy="5318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901950" y="2930525"/>
            <a:ext cx="5349875" cy="234950"/>
            <a:chOff x="1828" y="1846"/>
            <a:chExt cx="3370" cy="148"/>
          </a:xfrm>
        </p:grpSpPr>
        <p:sp>
          <p:nvSpPr>
            <p:cNvPr id="4127" name="Line 36"/>
            <p:cNvSpPr>
              <a:spLocks noChangeShapeType="1"/>
            </p:cNvSpPr>
            <p:nvPr/>
          </p:nvSpPr>
          <p:spPr bwMode="auto">
            <a:xfrm>
              <a:off x="1828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7"/>
            <p:cNvSpPr>
              <a:spLocks noChangeShapeType="1"/>
            </p:cNvSpPr>
            <p:nvPr/>
          </p:nvSpPr>
          <p:spPr bwMode="auto">
            <a:xfrm>
              <a:off x="182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38"/>
            <p:cNvSpPr>
              <a:spLocks noChangeShapeType="1"/>
            </p:cNvSpPr>
            <p:nvPr/>
          </p:nvSpPr>
          <p:spPr bwMode="auto">
            <a:xfrm>
              <a:off x="2308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39"/>
            <p:cNvSpPr>
              <a:spLocks noChangeShapeType="1"/>
            </p:cNvSpPr>
            <p:nvPr/>
          </p:nvSpPr>
          <p:spPr bwMode="auto">
            <a:xfrm>
              <a:off x="230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40"/>
            <p:cNvSpPr>
              <a:spLocks noChangeShapeType="1"/>
            </p:cNvSpPr>
            <p:nvPr/>
          </p:nvSpPr>
          <p:spPr bwMode="auto">
            <a:xfrm>
              <a:off x="2788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41"/>
            <p:cNvSpPr>
              <a:spLocks noChangeShapeType="1"/>
            </p:cNvSpPr>
            <p:nvPr/>
          </p:nvSpPr>
          <p:spPr bwMode="auto">
            <a:xfrm>
              <a:off x="278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42"/>
            <p:cNvSpPr>
              <a:spLocks noChangeShapeType="1"/>
            </p:cNvSpPr>
            <p:nvPr/>
          </p:nvSpPr>
          <p:spPr bwMode="auto">
            <a:xfrm>
              <a:off x="3268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43"/>
            <p:cNvSpPr>
              <a:spLocks noChangeShapeType="1"/>
            </p:cNvSpPr>
            <p:nvPr/>
          </p:nvSpPr>
          <p:spPr bwMode="auto">
            <a:xfrm>
              <a:off x="326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44"/>
            <p:cNvSpPr>
              <a:spLocks noChangeShapeType="1"/>
            </p:cNvSpPr>
            <p:nvPr/>
          </p:nvSpPr>
          <p:spPr bwMode="auto">
            <a:xfrm>
              <a:off x="3748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45"/>
            <p:cNvSpPr>
              <a:spLocks noChangeShapeType="1"/>
            </p:cNvSpPr>
            <p:nvPr/>
          </p:nvSpPr>
          <p:spPr bwMode="auto">
            <a:xfrm>
              <a:off x="374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46"/>
            <p:cNvSpPr>
              <a:spLocks noChangeShapeType="1"/>
            </p:cNvSpPr>
            <p:nvPr/>
          </p:nvSpPr>
          <p:spPr bwMode="auto">
            <a:xfrm>
              <a:off x="4228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47"/>
            <p:cNvSpPr>
              <a:spLocks noChangeShapeType="1"/>
            </p:cNvSpPr>
            <p:nvPr/>
          </p:nvSpPr>
          <p:spPr bwMode="auto">
            <a:xfrm>
              <a:off x="4220" y="1920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48"/>
            <p:cNvSpPr>
              <a:spLocks noChangeShapeType="1"/>
            </p:cNvSpPr>
            <p:nvPr/>
          </p:nvSpPr>
          <p:spPr bwMode="auto">
            <a:xfrm>
              <a:off x="4700" y="1846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49"/>
            <p:cNvSpPr>
              <a:spLocks noChangeShapeType="1"/>
            </p:cNvSpPr>
            <p:nvPr/>
          </p:nvSpPr>
          <p:spPr bwMode="auto">
            <a:xfrm>
              <a:off x="4709" y="1924"/>
              <a:ext cx="4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50"/>
            <p:cNvSpPr>
              <a:spLocks noChangeShapeType="1"/>
            </p:cNvSpPr>
            <p:nvPr/>
          </p:nvSpPr>
          <p:spPr bwMode="auto">
            <a:xfrm>
              <a:off x="5189" y="1850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 build="p"/>
      <p:bldP spid="29701" grpId="0"/>
      <p:bldP spid="29703" grpId="0"/>
      <p:bldP spid="29704" grpId="0"/>
      <p:bldP spid="29707" grpId="0"/>
      <p:bldP spid="29708" grpId="0"/>
      <p:bldP spid="29709" grpId="0"/>
      <p:bldP spid="29710" grpId="0" animBg="1"/>
      <p:bldP spid="29711" grpId="0" animBg="1"/>
      <p:bldP spid="29712" grpId="0" animBg="1"/>
      <p:bldP spid="29713" grpId="0"/>
      <p:bldP spid="29714" grpId="0" animBg="1"/>
      <p:bldP spid="29715" grpId="0" animBg="1"/>
      <p:bldP spid="29716" grpId="0"/>
      <p:bldP spid="29717" grpId="0"/>
      <p:bldP spid="29718" grpId="0"/>
      <p:bldP spid="29719" grpId="0"/>
      <p:bldP spid="29720" grpId="0"/>
      <p:bldP spid="29721" grpId="0"/>
      <p:bldP spid="29722" grpId="0"/>
      <p:bldP spid="297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0&quot;&gt;&lt;object type=&quot;3&quot; unique_id=&quot;10021&quot;&gt;&lt;property id=&quot;20148&quot; value=&quot;5&quot;/&gt;&lt;property id=&quot;20300&quot; value=&quot;Slide 1&quot;/&gt;&lt;property id=&quot;20307&quot; value=&quot;256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he Olympic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Olympics</Template>
  <TotalTime>49</TotalTime>
  <Words>764</Words>
  <Application>Microsoft Office PowerPoint</Application>
  <PresentationFormat>On-screen Show (4:3)</PresentationFormat>
  <Paragraphs>123</Paragraphs>
  <Slides>13</Slides>
  <Notes>0</Notes>
  <HiddenSlides>0</HiddenSlides>
  <MMClips>13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Wingdings 2</vt:lpstr>
      <vt:lpstr>The Olympics</vt:lpstr>
      <vt:lpstr>Blends</vt:lpstr>
      <vt:lpstr>Microsoft Equation 3.0</vt:lpstr>
      <vt:lpstr>Slide 1</vt:lpstr>
      <vt:lpstr>Slide 2</vt:lpstr>
      <vt:lpstr>Hiệu của hai số là 24. Tỉ số của hai số đó là      . Tìm hai số đó.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CSTeam</cp:lastModifiedBy>
  <cp:revision>10</cp:revision>
  <dcterms:created xsi:type="dcterms:W3CDTF">2008-08-14T23:19:10Z</dcterms:created>
  <dcterms:modified xsi:type="dcterms:W3CDTF">2016-06-30T02:14:50Z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TC300029431033</vt:lpwstr>
  </property>
</Properties>
</file>